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7">
  <p:sldMasterIdLst>
    <p:sldMasterId id="2147483660" r:id="rId1"/>
    <p:sldMasterId id="2147483672" r:id="rId2"/>
    <p:sldMasterId id="2147483684" r:id="rId3"/>
  </p:sldMasterIdLst>
  <p:notesMasterIdLst>
    <p:notesMasterId r:id="rId47"/>
  </p:notesMasterIdLst>
  <p:sldIdLst>
    <p:sldId id="256" r:id="rId4"/>
    <p:sldId id="367" r:id="rId5"/>
    <p:sldId id="330" r:id="rId6"/>
    <p:sldId id="331" r:id="rId7"/>
    <p:sldId id="332" r:id="rId8"/>
    <p:sldId id="333" r:id="rId9"/>
    <p:sldId id="334" r:id="rId10"/>
    <p:sldId id="336" r:id="rId11"/>
    <p:sldId id="335" r:id="rId12"/>
    <p:sldId id="290" r:id="rId13"/>
    <p:sldId id="337" r:id="rId14"/>
    <p:sldId id="338" r:id="rId15"/>
    <p:sldId id="339" r:id="rId16"/>
    <p:sldId id="340" r:id="rId17"/>
    <p:sldId id="341" r:id="rId18"/>
    <p:sldId id="342" r:id="rId19"/>
    <p:sldId id="291" r:id="rId20"/>
    <p:sldId id="343" r:id="rId21"/>
    <p:sldId id="344" r:id="rId22"/>
    <p:sldId id="347" r:id="rId23"/>
    <p:sldId id="345" r:id="rId24"/>
    <p:sldId id="348" r:id="rId25"/>
    <p:sldId id="349" r:id="rId26"/>
    <p:sldId id="350" r:id="rId27"/>
    <p:sldId id="351" r:id="rId28"/>
    <p:sldId id="352" r:id="rId29"/>
    <p:sldId id="365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1" r:id="rId38"/>
    <p:sldId id="360" r:id="rId39"/>
    <p:sldId id="362" r:id="rId40"/>
    <p:sldId id="366" r:id="rId41"/>
    <p:sldId id="364" r:id="rId42"/>
    <p:sldId id="363" r:id="rId43"/>
    <p:sldId id="328" r:id="rId44"/>
    <p:sldId id="329" r:id="rId45"/>
    <p:sldId id="271" r:id="rId46"/>
  </p:sldIdLst>
  <p:sldSz cx="9144000" cy="6858000" type="screen4x3"/>
  <p:notesSz cx="6858000" cy="9144000"/>
  <p:embeddedFontLst>
    <p:embeddedFont>
      <p:font typeface="Arial Narrow" pitchFamily="34" charset="0"/>
      <p:regular r:id="rId48"/>
      <p:bold r:id="rId49"/>
      <p:italic r:id="rId50"/>
      <p:boldItalic r:id="rId51"/>
    </p:embeddedFont>
    <p:embeddedFont>
      <p:font typeface="方正姚体" pitchFamily="2" charset="-122"/>
      <p:regular r:id="rId52"/>
    </p:embeddedFont>
    <p:embeddedFont>
      <p:font typeface="新細明體" charset="-120"/>
      <p:regular r:id="rId53"/>
    </p:embeddedFont>
    <p:embeddedFont>
      <p:font typeface="微软雅黑" pitchFamily="34" charset="-122"/>
      <p:regular r:id="rId54"/>
      <p:bold r:id="rId55"/>
    </p:embeddedFont>
    <p:embeddedFont>
      <p:font typeface="Calibri" pitchFamily="34" charset="0"/>
      <p:regular r:id="rId56"/>
      <p:bold r:id="rId57"/>
      <p:italic r:id="rId58"/>
      <p:boldItalic r:id="rId59"/>
    </p:embeddedFont>
    <p:embeddedFont>
      <p:font typeface="幼圆" pitchFamily="49" charset="-122"/>
      <p:regular r:id="rId60"/>
    </p:embeddedFont>
    <p:embeddedFont>
      <p:font typeface="Perpetua" pitchFamily="18" charset="0"/>
      <p:regular r:id="rId61"/>
      <p:bold r:id="rId62"/>
      <p:italic r:id="rId63"/>
      <p:boldItalic r:id="rId64"/>
    </p:embeddedFont>
    <p:embeddedFont>
      <p:font typeface="黑体" pitchFamily="49" charset="-122"/>
      <p:regular r:id="rId65"/>
    </p:embeddedFont>
    <p:embeddedFont>
      <p:font typeface="Wingdings 2" pitchFamily="18" charset="2"/>
      <p:regular r:id="rId66"/>
    </p:embeddedFont>
    <p:embeddedFont>
      <p:font typeface="Franklin Gothic Book" pitchFamily="34" charset="0"/>
      <p:regular r:id="rId67"/>
      <p:italic r:id="rId68"/>
    </p:embeddedFont>
    <p:embeddedFont>
      <p:font typeface="Franklin Gothic Medium" pitchFamily="34" charset="0"/>
      <p:regular r:id="rId69"/>
      <p:italic r:id="rId70"/>
    </p:embeddedFont>
  </p:embeddedFontLst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3089" autoAdjust="0"/>
  </p:normalViewPr>
  <p:slideViewPr>
    <p:cSldViewPr>
      <p:cViewPr varScale="1">
        <p:scale>
          <a:sx n="82" d="100"/>
          <a:sy n="82" d="100"/>
        </p:scale>
        <p:origin x="-121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" Type="http://schemas.openxmlformats.org/officeDocument/2006/relationships/slide" Target="slides/slide4.xml"/><Relationship Id="rId71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183DD-ABDB-4EB1-A726-EE72F71F6393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C750A-E720-45E3-B984-FED77418FD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1623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59005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42724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77349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78854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99644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8374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88768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53925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14707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8918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9461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425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1821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7119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82636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5463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52966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00474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89527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37186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3027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4051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1115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7369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76218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2544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01181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32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48689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230761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0243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2144828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30555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0039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3431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149767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xmlns="" val="3791317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7578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4749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4577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93331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285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5129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3465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0370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9698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3902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61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0136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222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200E83E-3DDC-4057-BD42-0C3CE9F543F4}" type="datetimeFigureOut">
              <a:rPr lang="zh-CN" altLang="en-US" smtClean="0"/>
              <a:pPr/>
              <a:t>2019/9/4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6E5C9AC-B17D-4002-9342-307711A356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9/4/2019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022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2F2F2F">
                    <a:lumMod val="75000"/>
                    <a:lumOff val="25000"/>
                  </a:srgbClr>
                </a:solidFill>
              </a:rPr>
              <a:t>2011/8/17</a:t>
            </a:r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1F9C30EF-BED7-4227-AEDB-FD1CDC6CCC52}" type="slidenum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881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&#8220;&#24184;&#36816;&#8221;&#23398;&#29983;&#25277;&#36873;&#22120;.ex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sysumatlab@163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6400800" cy="1752600"/>
          </a:xfrm>
        </p:spPr>
        <p:txBody>
          <a:bodyPr/>
          <a:lstStyle/>
          <a:p>
            <a:endParaRPr lang="en-US" altLang="zh-CN" sz="2400" dirty="0"/>
          </a:p>
          <a:p>
            <a:r>
              <a:rPr lang="zh-CN" altLang="en-US" sz="2400" dirty="0"/>
              <a:t>李嘉</a:t>
            </a:r>
            <a:endParaRPr lang="en-US" altLang="zh-CN" sz="2400" dirty="0"/>
          </a:p>
          <a:p>
            <a:r>
              <a:rPr lang="zh-CN" altLang="en-US" sz="2400" b="1" dirty="0">
                <a:ea typeface="新細明體" pitchFamily="18" charset="-120"/>
              </a:rPr>
              <a:t>中山大学数学学院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FFC000"/>
                </a:solidFill>
              </a:rPr>
              <a:t>数学实验与数学软件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86000" y="264385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dirty="0"/>
              <a:t>第二课：</a:t>
            </a:r>
            <a:r>
              <a:rPr lang="en-US" altLang="zh-CN" sz="2800" dirty="0"/>
              <a:t>MATLAB</a:t>
            </a:r>
            <a:r>
              <a:rPr lang="zh-CN" altLang="en-US" sz="2800" dirty="0"/>
              <a:t>编辑器与符号计算（一）</a:t>
            </a:r>
            <a:endParaRPr lang="en-US" altLang="zh-CN" sz="2800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187624" y="4725144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sz="2400" dirty="0"/>
              <a:t>教师微信号：</a:t>
            </a:r>
            <a:r>
              <a:rPr lang="en-US" altLang="zh-CN" sz="2400" dirty="0" err="1"/>
              <a:t>Recksic</a:t>
            </a:r>
            <a:endParaRPr lang="en-US" altLang="zh-CN" sz="2400" dirty="0"/>
          </a:p>
          <a:p>
            <a:r>
              <a:rPr lang="zh-CN" altLang="en-US" sz="2400" dirty="0"/>
              <a:t>课程邮箱：</a:t>
            </a:r>
            <a:r>
              <a:rPr lang="en-US" altLang="zh-CN" sz="2400" dirty="0">
                <a:hlinkClick r:id="rId2"/>
              </a:rPr>
              <a:t>sysumatlab@163.com</a:t>
            </a:r>
            <a:r>
              <a:rPr lang="en-US" altLang="zh-CN" sz="2400" dirty="0"/>
              <a:t> 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9C89D33F-6E83-470F-8B0B-7C812FB8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564" y="4581128"/>
            <a:ext cx="1616968" cy="155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9C7DC33-F25D-4A9E-95F0-884290B22A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51476" y="4581817"/>
            <a:ext cx="1551600" cy="15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6504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的搜索路径原则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728557B4-2CAD-49D3-A64D-EDEBC2178FBB}"/>
              </a:ext>
            </a:extLst>
          </p:cNvPr>
          <p:cNvSpPr/>
          <p:nvPr/>
        </p:nvSpPr>
        <p:spPr>
          <a:xfrm>
            <a:off x="467544" y="868881"/>
            <a:ext cx="8086942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输入一个变量</a:t>
            </a:r>
            <a:r>
              <a:rPr lang="en-US" altLang="zh-CN" sz="2400" b="1" dirty="0" err="1">
                <a:solidFill>
                  <a:prstClr val="black"/>
                </a:solidFill>
                <a:latin typeface="+mj-ea"/>
                <a:ea typeface="+mj-ea"/>
              </a:rPr>
              <a:t>cont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后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dirty="0">
              <a:solidFill>
                <a:prstClr val="black"/>
              </a:solidFill>
              <a:latin typeface="Perpetu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首先检查内存（工作区），观察</a:t>
            </a:r>
            <a:r>
              <a:rPr lang="en-US" altLang="zh-CN" sz="2400" b="1" dirty="0" err="1">
                <a:solidFill>
                  <a:prstClr val="black"/>
                </a:solidFill>
                <a:latin typeface="+mj-ea"/>
                <a:ea typeface="+mj-ea"/>
              </a:rPr>
              <a:t>cont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是否为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变量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若不是，检查</a:t>
            </a:r>
            <a:r>
              <a:rPr lang="en-US" altLang="zh-CN" sz="2400" b="1" dirty="0" err="1">
                <a:solidFill>
                  <a:prstClr val="black"/>
                </a:solidFill>
                <a:latin typeface="+mj-ea"/>
                <a:ea typeface="+mj-ea"/>
              </a:rPr>
              <a:t>cont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是否为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内建函数或常量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在当前文件夹检查是否有名为</a:t>
            </a:r>
            <a:r>
              <a:rPr lang="en-US" altLang="zh-CN" sz="2400" b="1" dirty="0" err="1">
                <a:solidFill>
                  <a:prstClr val="black"/>
                </a:solidFill>
                <a:latin typeface="+mj-ea"/>
                <a:ea typeface="+mj-ea"/>
              </a:rPr>
              <a:t>cont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的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文件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，若有则需运行对应的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M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文件（可能为子函数或子程序）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在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搜索路径的其他文件夹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查找是否有对应的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M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文件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如果都没有，则会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报错</a:t>
            </a:r>
            <a:endParaRPr lang="en-US" altLang="zh-CN" sz="2400" dirty="0">
              <a:solidFill>
                <a:srgbClr val="FF0000"/>
              </a:solidFill>
              <a:latin typeface="Perpetu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078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设置搜索路径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(Set Path)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的方法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F7D4774-ED87-4301-A77F-F4E5BE58F9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058" y="1043608"/>
            <a:ext cx="8676456" cy="46322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2EDEC93-0F6C-4FBE-8E75-0EBCF37F7129}"/>
              </a:ext>
            </a:extLst>
          </p:cNvPr>
          <p:cNvSpPr/>
          <p:nvPr/>
        </p:nvSpPr>
        <p:spPr>
          <a:xfrm>
            <a:off x="304338" y="5814392"/>
            <a:ext cx="8516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此外，还可以使用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path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或</a:t>
            </a:r>
            <a:r>
              <a:rPr lang="en-US" altLang="zh-CN" sz="2400" b="1" dirty="0" err="1">
                <a:solidFill>
                  <a:prstClr val="black"/>
                </a:solidFill>
                <a:latin typeface="+mj-ea"/>
                <a:ea typeface="+mj-ea"/>
              </a:rPr>
              <a:t>addpath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命令来设置（课下自查）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34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84482D6-DEC0-44A9-9F83-6611062D4D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64622"/>
            <a:ext cx="9144000" cy="4857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功能窗口：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文件编辑器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(1.6.2)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CA05D42-8433-4F73-8249-39410F277FDA}"/>
              </a:ext>
            </a:extLst>
          </p:cNvPr>
          <p:cNvSpPr/>
          <p:nvPr/>
        </p:nvSpPr>
        <p:spPr>
          <a:xfrm>
            <a:off x="2267744" y="3573016"/>
            <a:ext cx="89289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使用左上角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新建或打开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即可弹出编辑器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dirty="0">
              <a:solidFill>
                <a:prstClr val="black"/>
              </a:solidFill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也可以在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当前文件夹双击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打开编辑器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可以类似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C++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的代码编辑窗口来编写、储存脚本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有用的代码尽量保存成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文件，养成好习惯！</a:t>
            </a:r>
            <a:endParaRPr lang="en-US" altLang="zh-CN" sz="24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249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功能窗口：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文件编辑器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(1.6.2)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3DC3AEF-8126-4669-AE3D-E07CB563D46A}"/>
              </a:ext>
            </a:extLst>
          </p:cNvPr>
          <p:cNvSpPr/>
          <p:nvPr/>
        </p:nvSpPr>
        <p:spPr>
          <a:xfrm>
            <a:off x="971600" y="4584307"/>
            <a:ext cx="89289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按下键盘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F5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或点击上方运行按钮即可运行代码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运行前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会进行简单语法检查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如果是运行过程中计算发生错误，则立即终止运行并报错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使用键盘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F12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按钮或图上断点菜单可设立断点，方便调试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每一行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%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后的内容自动变为绿色，为注释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，不影响运行</a:t>
            </a:r>
            <a:endParaRPr lang="en-US" altLang="zh-CN" sz="24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A81F78D-BD5C-44AD-95E4-BC603CEF25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4964" y="1023527"/>
            <a:ext cx="4474071" cy="35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759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功能窗口：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文件编辑器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(1.6.2)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3DC3AEF-8126-4669-AE3D-E07CB563D46A}"/>
              </a:ext>
            </a:extLst>
          </p:cNvPr>
          <p:cNvSpPr/>
          <p:nvPr/>
        </p:nvSpPr>
        <p:spPr>
          <a:xfrm>
            <a:off x="107504" y="1061134"/>
            <a:ext cx="8928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运行例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3.10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代码后，命令行窗口显示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文件名，并弹出对应的绘图结果</a:t>
            </a:r>
            <a:endParaRPr lang="en-US" altLang="zh-CN" sz="2400" dirty="0">
              <a:solidFill>
                <a:prstClr val="black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F4D1529-0B97-462E-A00A-73555916690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772816"/>
            <a:ext cx="6446762" cy="48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991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功能窗口：工作内存区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(workspace)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F722EE9-C0FF-4D47-A754-035BE529F7C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5" y="980728"/>
            <a:ext cx="9144000" cy="54412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57D5AFA-C193-4225-88BE-86C2DEFBA6CC}"/>
              </a:ext>
            </a:extLst>
          </p:cNvPr>
          <p:cNvSpPr/>
          <p:nvPr/>
        </p:nvSpPr>
        <p:spPr>
          <a:xfrm>
            <a:off x="2771800" y="3789040"/>
            <a:ext cx="8928992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工作区在左下方，</a:t>
            </a:r>
            <a:r>
              <a:rPr lang="zh-CN" altLang="en-US" sz="2400" b="1" u="sng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按住</a:t>
            </a:r>
            <a:r>
              <a:rPr lang="en-US" altLang="zh-CN" sz="2400" b="1" u="sng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Ctrl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先后点选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和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y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进入绘图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(Plot)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选项卡，可绘制对应的图表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双击左下角的任意一个矩阵，可以对矩阵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进行查看，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或直接对任意矩阵元素进行修改</a:t>
            </a:r>
            <a:endParaRPr lang="en-US" altLang="zh-CN" sz="2400" b="1" dirty="0">
              <a:solidFill>
                <a:srgbClr val="FF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40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功能窗口：历史命令窗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3DC3AEF-8126-4669-AE3D-E07CB563D46A}"/>
                  </a:ext>
                </a:extLst>
              </p:cNvPr>
              <p:cNvSpPr/>
              <p:nvPr/>
            </p:nvSpPr>
            <p:spPr>
              <a:xfrm>
                <a:off x="107504" y="1061134"/>
                <a:ext cx="892899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在命令行窗口，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按下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↑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，即可显示最近键入并执行过的代码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3DC3AEF-8126-4669-AE3D-E07CB563D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61134"/>
                <a:ext cx="8928992" cy="461665"/>
              </a:xfrm>
              <a:prstGeom prst="rect">
                <a:avLst/>
              </a:prstGeom>
              <a:blipFill>
                <a:blip r:embed="rId2" cstate="print"/>
                <a:stretch>
                  <a:fillRect l="-615" t="-19737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563CF39-60BC-4E08-B8B5-363FE53F327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2665" y="1501825"/>
            <a:ext cx="4338669" cy="26384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BDDE4CC-7F31-44E0-9585-6A78A5B06DE2}"/>
              </a:ext>
            </a:extLst>
          </p:cNvPr>
          <p:cNvSpPr/>
          <p:nvPr/>
        </p:nvSpPr>
        <p:spPr>
          <a:xfrm>
            <a:off x="107504" y="4171303"/>
            <a:ext cx="89289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可以选取其中若干行代码，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直接再运行或将其编辑到一个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1D4208B-9EEC-49BB-BB6E-5B471C577EFA}"/>
                  </a:ext>
                </a:extLst>
              </p:cNvPr>
              <p:cNvSpPr/>
              <p:nvPr/>
            </p:nvSpPr>
            <p:spPr>
              <a:xfrm>
                <a:off x="84015" y="5445224"/>
                <a:ext cx="892899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zh-CN" altLang="en-US" sz="2400" b="1" dirty="0">
                    <a:latin typeface="+mj-ea"/>
                    <a:ea typeface="+mj-ea"/>
                  </a:rPr>
                  <a:t>还可以先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键入一部分关键词</a:t>
                </a:r>
                <a:r>
                  <a:rPr lang="zh-CN" altLang="en-US" sz="2400" b="1" dirty="0">
                    <a:latin typeface="+mj-ea"/>
                    <a:ea typeface="+mj-ea"/>
                  </a:rPr>
                  <a:t>（如</a:t>
                </a:r>
                <a:r>
                  <a:rPr lang="en-US" altLang="zh-CN" sz="2400" b="1" dirty="0">
                    <a:latin typeface="+mj-ea"/>
                    <a:ea typeface="+mj-ea"/>
                  </a:rPr>
                  <a:t>plot</a:t>
                </a:r>
                <a:r>
                  <a:rPr lang="zh-CN" altLang="en-US" sz="2400" b="1" dirty="0">
                    <a:latin typeface="+mj-ea"/>
                    <a:ea typeface="+mj-ea"/>
                  </a:rPr>
                  <a:t>），再多次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按下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↑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寻找对应历史命令，这样就将在所有</a:t>
                </a:r>
                <a:r>
                  <a:rPr lang="en-US" altLang="zh-CN" sz="2400" b="1" dirty="0">
                    <a:latin typeface="+mj-ea"/>
                    <a:ea typeface="+mj-ea"/>
                  </a:rPr>
                  <a:t>plot</a:t>
                </a:r>
                <a:r>
                  <a:rPr lang="zh-CN" altLang="en-US" sz="2400" b="1" dirty="0">
                    <a:latin typeface="+mj-ea"/>
                    <a:ea typeface="+mj-ea"/>
                  </a:rPr>
                  <a:t>开头的命令中快速检索</a:t>
                </a: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D4208B-9EEC-49BB-BB6E-5B471C577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5" y="5445224"/>
                <a:ext cx="8928992" cy="830997"/>
              </a:xfrm>
              <a:prstGeom prst="rect">
                <a:avLst/>
              </a:prstGeom>
              <a:blipFill>
                <a:blip r:embed="rId4" cstate="print"/>
                <a:stretch>
                  <a:fillRect l="-614" t="-8029" r="-410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7114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的符号计算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DE393BF-1A75-428F-B3A3-889DA4B4547C}"/>
              </a:ext>
            </a:extLst>
          </p:cNvPr>
          <p:cNvSpPr/>
          <p:nvPr/>
        </p:nvSpPr>
        <p:spPr>
          <a:xfrm>
            <a:off x="467544" y="868881"/>
            <a:ext cx="8086942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符号计算又称计算机代数，通俗地说就是用计算机推导数学公式，如对表达式进行因式分解、化简、微分、积分、解代数方程、求解常微分方程等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科学计算包括数值计算和符号计算两种计算。计算机能够对数值进行一系列运算是人所共知的事，但计算机也能够对含未知量的式子直接进行推导、演算则并不是人人皆知。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数值计算是近似计算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具体化计算）；而符号计算则是绝对精确的计算（抽象化计算）。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AF55E2E-C818-472B-8A9C-1BECE233D30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5301208"/>
            <a:ext cx="1095383" cy="8953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197B38B-5ACE-494F-B155-CE75807C7062}"/>
                  </a:ext>
                </a:extLst>
              </p:cNvPr>
              <p:cNvSpPr/>
              <p:nvPr/>
            </p:nvSpPr>
            <p:spPr>
              <a:xfrm>
                <a:off x="467544" y="4612593"/>
                <a:ext cx="7056784" cy="625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=?</m:t>
                    </m:r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197B38B-5ACE-494F-B155-CE75807C7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612593"/>
                <a:ext cx="7056784" cy="625812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DF1C2C1-E72A-45E5-9FF3-26359775CFEA}"/>
                  </a:ext>
                </a:extLst>
              </p:cNvPr>
              <p:cNvSpPr/>
              <p:nvPr/>
            </p:nvSpPr>
            <p:spPr>
              <a:xfrm>
                <a:off x="1331640" y="5638859"/>
                <a:ext cx="70567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zh-CN" altLang="en-US" sz="2400" b="1" dirty="0">
                    <a:solidFill>
                      <a:srgbClr val="FF0000"/>
                    </a:solidFill>
                    <a:ea typeface="幼圆" panose="02010509060101010101" pitchFamily="49" charset="-122"/>
                  </a:rPr>
                  <a:t>数值计算</a:t>
                </a:r>
                <a:r>
                  <a:rPr lang="zh-CN" altLang="en-US" sz="2400" b="1" dirty="0">
                    <a:solidFill>
                      <a:prstClr val="black"/>
                    </a:solidFill>
                    <a:ea typeface="幼圆" panose="02010509060101010101" pitchFamily="49" charset="-122"/>
                  </a:rPr>
                  <a:t>解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𝟏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.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𝟔𝟒𝟒𝟖𝟑𝟒𝟎𝟕𝟏𝟖𝟒𝟖𝟎𝟔𝟓</m:t>
                    </m:r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DF1C2C1-E72A-45E5-9FF3-26359775C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638859"/>
                <a:ext cx="7056784" cy="461665"/>
              </a:xfrm>
              <a:prstGeom prst="rect">
                <a:avLst/>
              </a:prstGeom>
              <a:blipFill>
                <a:blip r:embed="rId4" cstate="print"/>
                <a:stretch>
                  <a:fillRect l="-1295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F585CE2-6821-4C4C-A951-57C42653D896}"/>
                  </a:ext>
                </a:extLst>
              </p:cNvPr>
              <p:cNvSpPr/>
              <p:nvPr/>
            </p:nvSpPr>
            <p:spPr>
              <a:xfrm>
                <a:off x="2915816" y="4582075"/>
                <a:ext cx="7056784" cy="681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zh-CN" altLang="en-US" sz="2400" b="1" dirty="0">
                    <a:solidFill>
                      <a:srgbClr val="FF0000"/>
                    </a:solidFill>
                    <a:ea typeface="幼圆" panose="02010509060101010101" pitchFamily="49" charset="-122"/>
                  </a:rPr>
                  <a:t>符号计算</a:t>
                </a:r>
                <a:r>
                  <a:rPr lang="zh-CN" altLang="en-US" sz="2400" b="1" dirty="0">
                    <a:solidFill>
                      <a:prstClr val="black"/>
                    </a:solidFill>
                    <a:ea typeface="幼圆" panose="02010509060101010101" pitchFamily="49" charset="-122"/>
                  </a:rPr>
                  <a:t>解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𝝅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𝟔</m:t>
                        </m:r>
                      </m:den>
                    </m:f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F585CE2-6821-4C4C-A951-57C42653D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582075"/>
                <a:ext cx="7056784" cy="681020"/>
              </a:xfrm>
              <a:prstGeom prst="rect">
                <a:avLst/>
              </a:prstGeom>
              <a:blipFill>
                <a:blip r:embed="rId5" cstate="print"/>
                <a:stretch>
                  <a:fillRect l="-1295" b="-4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39718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定义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符号对象，例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2.1-1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DE393BF-1A75-428F-B3A3-889DA4B4547C}"/>
              </a:ext>
            </a:extLst>
          </p:cNvPr>
          <p:cNvSpPr/>
          <p:nvPr/>
        </p:nvSpPr>
        <p:spPr>
          <a:xfrm>
            <a:off x="211380" y="735087"/>
            <a:ext cx="8086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利用命令</a:t>
            </a:r>
            <a:r>
              <a:rPr lang="en-US" altLang="zh-CN" sz="2400" b="1" dirty="0" err="1">
                <a:solidFill>
                  <a:prstClr val="black"/>
                </a:solidFill>
                <a:latin typeface="+mj-ea"/>
                <a:ea typeface="+mj-ea"/>
              </a:rPr>
              <a:t>sym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可以定义符号对象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00459BC-5C66-419D-9806-5ED1C7E7601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380" y="1271666"/>
            <a:ext cx="8343106" cy="3160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8A73231-B4E9-4EE6-9293-4BD4B2C97A6C}"/>
              </a:ext>
            </a:extLst>
          </p:cNvPr>
          <p:cNvSpPr/>
          <p:nvPr/>
        </p:nvSpPr>
        <p:spPr>
          <a:xfrm>
            <a:off x="211380" y="1628800"/>
            <a:ext cx="8343106" cy="594008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 all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R1=sin(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(0.3))%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普通小数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R2=sin(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(3e-1))%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科学计数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R3=sin(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(3/10))%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分数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R4=sin(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('3/10'))%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有理分数字串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(['R1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属于什么类别？ 答：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',class(R1)])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(['R1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R4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是否相等？（是为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，否为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） 答：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',int2str(logical(R1==R4))])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sz="2000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sz="2000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sz="2000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sz="2000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sz="2000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sz="2000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sin(3/10)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R2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sin(3/10)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R3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sin(3/10)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R4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sin(3/10)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属于什么类别？ 答：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R4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是否相等？（是为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，否为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） 答：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 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AD5235CE-BBEB-4D4E-94FF-F4AACB22E3EE}"/>
              </a:ext>
            </a:extLst>
          </p:cNvPr>
          <p:cNvSpPr/>
          <p:nvPr/>
        </p:nvSpPr>
        <p:spPr>
          <a:xfrm>
            <a:off x="107504" y="5445224"/>
            <a:ext cx="8928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disp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([‘XXXXX’,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字符串变量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,…])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可依次输出多条字符串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非字符串可以用自带变量类型输出，也可用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int2str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转换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disp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此时可等价的换为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display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zh-CN" altLang="en-US" sz="2400" b="1" u="sng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多目标输出小括号内中括号不可省略</a:t>
            </a:r>
            <a:endParaRPr lang="en-US" altLang="zh-CN" sz="24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27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定义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符号对象，例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2.1-1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00459BC-5C66-419D-9806-5ED1C7E7601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380" y="868881"/>
            <a:ext cx="8343106" cy="3160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8B8F4E6-3D92-420D-9102-925DB917BD6D}"/>
              </a:ext>
            </a:extLst>
          </p:cNvPr>
          <p:cNvSpPr/>
          <p:nvPr/>
        </p:nvSpPr>
        <p:spPr>
          <a:xfrm>
            <a:off x="201806" y="1152770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S1=sin(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('0.3'))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S2=sin(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('3e-1'))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字符串小数转换为符号对象会被识别为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32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位精度的近似小数，计算会有误差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eRS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vpa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(abs(R1-S1),64);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(['S1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属于什么类别？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答：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',class(S1)])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(['S1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是否相同？ 答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 ',int2str(logical(R1==S1))])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('S1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的误差为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(double(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eRS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S1=0.29552020666133957510532074568503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S2=0.29552020666133957510532074568503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属于什么类别？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答：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是否相同？ 答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 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的误差为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6.3494e-41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3A92002-06DA-4AE8-9DCA-7208D7FB7333}"/>
              </a:ext>
            </a:extLst>
          </p:cNvPr>
          <p:cNvSpPr/>
          <p:nvPr/>
        </p:nvSpPr>
        <p:spPr>
          <a:xfrm>
            <a:off x="4860032" y="1152770"/>
            <a:ext cx="396044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F1=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(sin(3/10))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F2=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(sin(0.3))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先计算再转换的双精度符号对象仅有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16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位有效数字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eFS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vpa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(abs(F1-S1),32);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(['F1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属于什么类别？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答：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',class(F1)])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(['S1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是否相同？ 答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 ',int2str(logical(F1==S1))])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('F1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S1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的误差为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(double(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eFS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)) 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F1=5323618770401843/18014398509481984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F2=5323618770401843/18014398509481984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属于什么类别？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答：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是否相同？ 答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 0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的误差为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2.8922e-17 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endParaRPr lang="zh-CN" altLang="zh-CN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004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作为计算器怎么样？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5A3BAC7-F0E9-4F93-9B0C-AACCCD0C5536}"/>
              </a:ext>
            </a:extLst>
          </p:cNvPr>
          <p:cNvSpPr/>
          <p:nvPr/>
        </p:nvSpPr>
        <p:spPr>
          <a:xfrm>
            <a:off x="467544" y="895452"/>
            <a:ext cx="8424936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</a:rPr>
              <a:t>&gt;&gt; 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a = 1/3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a =</a:t>
            </a: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   0.3333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这精度应该可以调吧！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</a:rPr>
              <a:t>&gt;&gt; 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b = a*3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</a:rPr>
              <a:t>b =</a:t>
            </a: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</a:rPr>
              <a:t>   1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为何不是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0.9999?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525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定义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符号常量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DE393BF-1A75-428F-B3A3-889DA4B4547C}"/>
              </a:ext>
            </a:extLst>
          </p:cNvPr>
          <p:cNvSpPr/>
          <p:nvPr/>
        </p:nvSpPr>
        <p:spPr>
          <a:xfrm>
            <a:off x="211380" y="863054"/>
            <a:ext cx="8609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利用</a:t>
            </a:r>
            <a:r>
              <a:rPr lang="en-US" altLang="zh-CN" sz="2400" b="1" dirty="0" err="1">
                <a:solidFill>
                  <a:prstClr val="black"/>
                </a:solidFill>
                <a:latin typeface="+mj-ea"/>
                <a:ea typeface="+mj-ea"/>
              </a:rPr>
              <a:t>sym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定义符号常量时，可以强制指定常量的储存类型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A5E884E-F069-4BE8-B872-472E88FFE55C}"/>
              </a:ext>
            </a:extLst>
          </p:cNvPr>
          <p:cNvSpPr/>
          <p:nvPr/>
        </p:nvSpPr>
        <p:spPr>
          <a:xfrm>
            <a:off x="211380" y="1371739"/>
            <a:ext cx="882511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A=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sym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(1e-3,'r') 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后面的“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Flag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”设为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r,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意为分式有理型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,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属于大多数传统有理数输入时的默认表示形式</a:t>
            </a:r>
            <a:endParaRPr lang="en-US" altLang="zh-CN" sz="2400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latin typeface="+mj-ea"/>
                <a:ea typeface="+mj-ea"/>
              </a:rPr>
              <a:t> A =1/1000    </a:t>
            </a:r>
            <a:r>
              <a:rPr lang="zh-CN" altLang="en-US" sz="2400" b="1" dirty="0">
                <a:latin typeface="+mj-ea"/>
                <a:ea typeface="+mj-ea"/>
              </a:rPr>
              <a:t>定义一个有理型符号常量并进行具体赋值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D22DC53-FDB4-4F99-8126-D97D4DF09274}"/>
              </a:ext>
            </a:extLst>
          </p:cNvPr>
          <p:cNvSpPr/>
          <p:nvPr/>
        </p:nvSpPr>
        <p:spPr>
          <a:xfrm>
            <a:off x="211380" y="2801820"/>
            <a:ext cx="882511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A=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sym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(1e-3,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'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d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'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 %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“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Flag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”设为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d,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十进制浮点型</a:t>
            </a:r>
            <a:endParaRPr lang="en-US" altLang="zh-CN" sz="2400" b="1" dirty="0">
              <a:solidFill>
                <a:srgbClr val="00B050"/>
              </a:solidFill>
              <a:latin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latin typeface="+mj-ea"/>
                <a:ea typeface="+mj-ea"/>
              </a:rPr>
              <a:t> A =0.0010000000000000000208166817117217    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latin typeface="+mj-ea"/>
                <a:ea typeface="+mj-ea"/>
              </a:rPr>
              <a:t>该浮点型常量以</a:t>
            </a:r>
            <a:r>
              <a:rPr lang="en-US" altLang="zh-CN" sz="2400" b="1" dirty="0">
                <a:latin typeface="+mj-ea"/>
                <a:ea typeface="+mj-ea"/>
              </a:rPr>
              <a:t>32</a:t>
            </a:r>
            <a:r>
              <a:rPr lang="zh-CN" altLang="en-US" sz="2400" b="1" dirty="0">
                <a:latin typeface="+mj-ea"/>
                <a:ea typeface="+mj-ea"/>
              </a:rPr>
              <a:t>位有效数字显示，但精度其实并不到</a:t>
            </a:r>
            <a:r>
              <a:rPr lang="en-US" altLang="zh-CN" sz="2400" b="1" dirty="0">
                <a:latin typeface="+mj-ea"/>
                <a:ea typeface="+mj-ea"/>
              </a:rPr>
              <a:t>32</a:t>
            </a:r>
            <a:r>
              <a:rPr lang="zh-CN" altLang="en-US" sz="2400" b="1" dirty="0">
                <a:latin typeface="+mj-ea"/>
                <a:ea typeface="+mj-ea"/>
              </a:rPr>
              <a:t>位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D4F2DCF-3DE8-4466-A8A3-E768BEDD5471}"/>
              </a:ext>
            </a:extLst>
          </p:cNvPr>
          <p:cNvSpPr/>
          <p:nvPr/>
        </p:nvSpPr>
        <p:spPr>
          <a:xfrm>
            <a:off x="211380" y="4325184"/>
            <a:ext cx="882511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A=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sym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(1e-3,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'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e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'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 %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“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Flag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”设为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e,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机器误差有理格式</a:t>
            </a:r>
            <a:endParaRPr lang="en-US" altLang="zh-CN" sz="2400" b="1" dirty="0">
              <a:solidFill>
                <a:srgbClr val="00B050"/>
              </a:solidFill>
              <a:latin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latin typeface="+mj-ea"/>
                <a:ea typeface="+mj-ea"/>
              </a:rPr>
              <a:t> A =eps/10667 + 1/1000    </a:t>
            </a:r>
            <a:r>
              <a:rPr lang="zh-CN" altLang="en-US" sz="2400" b="1" dirty="0">
                <a:latin typeface="+mj-ea"/>
                <a:ea typeface="+mj-ea"/>
              </a:rPr>
              <a:t>机器误差很小但没有忽略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962145AD-A141-46E2-8EF1-D84258D436F3}"/>
              </a:ext>
            </a:extLst>
          </p:cNvPr>
          <p:cNvSpPr/>
          <p:nvPr/>
        </p:nvSpPr>
        <p:spPr>
          <a:xfrm>
            <a:off x="211380" y="5373216"/>
            <a:ext cx="882511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A=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sym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(1e-3,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'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f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'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 %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“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Flag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”设为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f,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合并的有理格式</a:t>
            </a:r>
            <a:endParaRPr lang="en-US" altLang="zh-CN" sz="2400" b="1" dirty="0">
              <a:solidFill>
                <a:srgbClr val="00B050"/>
              </a:solidFill>
              <a:latin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latin typeface="+mj-ea"/>
                <a:ea typeface="+mj-ea"/>
              </a:rPr>
              <a:t> A =1152921504606847/1152921504606846976</a:t>
            </a:r>
            <a:r>
              <a:rPr lang="zh-CN" altLang="en-US" sz="2400" b="1" dirty="0">
                <a:latin typeface="+mj-ea"/>
                <a:ea typeface="+mj-ea"/>
              </a:rPr>
              <a:t>，可读性较差</a:t>
            </a:r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3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8941056-3229-4671-9204-96DAAC011D4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9442" y="3232816"/>
            <a:ext cx="2441776" cy="2644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定义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基本符号变量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DE393BF-1A75-428F-B3A3-889DA4B4547C}"/>
              </a:ext>
            </a:extLst>
          </p:cNvPr>
          <p:cNvSpPr/>
          <p:nvPr/>
        </p:nvSpPr>
        <p:spPr>
          <a:xfrm>
            <a:off x="211380" y="863054"/>
            <a:ext cx="8609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利用命令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sym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或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syms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定义符号对象的推荐方法（默认复变量）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C792C7E0-E30B-465D-90D4-CF38F0ED7F74}"/>
              </a:ext>
            </a:extLst>
          </p:cNvPr>
          <p:cNvSpPr/>
          <p:nvPr/>
        </p:nvSpPr>
        <p:spPr>
          <a:xfrm>
            <a:off x="211380" y="1773327"/>
            <a:ext cx="911314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A=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sym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'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a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'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,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 '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real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'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latin typeface="+mj-ea"/>
                <a:ea typeface="+mj-ea"/>
              </a:rPr>
              <a:t> A =a         </a:t>
            </a:r>
            <a:r>
              <a:rPr lang="zh-CN" altLang="en-US" sz="2400" b="1" dirty="0">
                <a:latin typeface="+mj-ea"/>
                <a:ea typeface="+mj-ea"/>
              </a:rPr>
              <a:t>定义一个基本符号变量并赋值为常实数字母</a:t>
            </a:r>
            <a:r>
              <a:rPr lang="en-US" altLang="zh-CN" sz="24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'</a:t>
            </a:r>
            <a:r>
              <a:rPr lang="en-US" altLang="zh-CN" sz="2400" b="1" dirty="0">
                <a:latin typeface="+mj-ea"/>
                <a:ea typeface="+mj-ea"/>
              </a:rPr>
              <a:t>a</a:t>
            </a:r>
            <a:r>
              <a:rPr lang="en-US" altLang="zh-CN" sz="24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'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B67311D-63C7-46AD-8D88-FDEFB78F5902}"/>
              </a:ext>
            </a:extLst>
          </p:cNvPr>
          <p:cNvSpPr/>
          <p:nvPr/>
        </p:nvSpPr>
        <p:spPr>
          <a:xfrm>
            <a:off x="211380" y="2993076"/>
            <a:ext cx="8086942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syms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 C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latin typeface="+mj-ea"/>
                <a:ea typeface="+mj-ea"/>
              </a:rPr>
              <a:t>(</a:t>
            </a:r>
            <a:r>
              <a:rPr lang="zh-CN" altLang="en-US" sz="2400" b="1" dirty="0">
                <a:latin typeface="+mj-ea"/>
                <a:ea typeface="+mj-ea"/>
              </a:rPr>
              <a:t>无输出）     定义</a:t>
            </a:r>
            <a:r>
              <a:rPr lang="en-US" altLang="zh-CN" sz="2400" b="1" dirty="0">
                <a:latin typeface="+mj-ea"/>
                <a:ea typeface="+mj-ea"/>
              </a:rPr>
              <a:t>C</a:t>
            </a:r>
            <a:r>
              <a:rPr lang="zh-CN" altLang="en-US" sz="2400" b="1" dirty="0">
                <a:latin typeface="+mj-ea"/>
                <a:ea typeface="+mj-ea"/>
              </a:rPr>
              <a:t>为基本符号变量（无值）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60FBB71-1998-4201-882B-F789A65F2484}"/>
              </a:ext>
            </a:extLst>
          </p:cNvPr>
          <p:cNvSpPr/>
          <p:nvPr/>
        </p:nvSpPr>
        <p:spPr>
          <a:xfrm>
            <a:off x="207890" y="4392187"/>
            <a:ext cx="839655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syms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 A B positive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latin typeface="+mj-ea"/>
                <a:ea typeface="+mj-ea"/>
              </a:rPr>
              <a:t>(</a:t>
            </a:r>
            <a:r>
              <a:rPr lang="zh-CN" altLang="en-US" sz="2400" b="1" dirty="0">
                <a:latin typeface="+mj-ea"/>
                <a:ea typeface="+mj-ea"/>
              </a:rPr>
              <a:t>无输出）     定义</a:t>
            </a:r>
            <a:r>
              <a:rPr lang="en-US" altLang="zh-CN" sz="2400" b="1" dirty="0">
                <a:latin typeface="+mj-ea"/>
                <a:ea typeface="+mj-ea"/>
              </a:rPr>
              <a:t>A</a:t>
            </a:r>
            <a:r>
              <a:rPr lang="zh-CN" altLang="en-US" sz="2400" b="1" dirty="0">
                <a:latin typeface="+mj-ea"/>
                <a:ea typeface="+mj-ea"/>
              </a:rPr>
              <a:t>与</a:t>
            </a:r>
            <a:r>
              <a:rPr lang="en-US" altLang="zh-CN" sz="2400" b="1" dirty="0">
                <a:latin typeface="+mj-ea"/>
                <a:ea typeface="+mj-ea"/>
              </a:rPr>
              <a:t>B</a:t>
            </a:r>
            <a:r>
              <a:rPr lang="zh-CN" altLang="en-US" sz="2400" b="1" dirty="0">
                <a:latin typeface="+mj-ea"/>
                <a:ea typeface="+mj-ea"/>
              </a:rPr>
              <a:t>为两个正实数基本符号变量（无值）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24AF144-A01C-4062-A5E8-287AD47B6FDB}"/>
              </a:ext>
            </a:extLst>
          </p:cNvPr>
          <p:cNvSpPr/>
          <p:nvPr/>
        </p:nvSpPr>
        <p:spPr>
          <a:xfrm>
            <a:off x="194301" y="5727640"/>
            <a:ext cx="8086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更多语法与</a:t>
            </a:r>
            <a:r>
              <a:rPr lang="zh-CN" altLang="en-US" sz="2400" b="1">
                <a:solidFill>
                  <a:prstClr val="black"/>
                </a:solidFill>
                <a:latin typeface="+mj-ea"/>
                <a:ea typeface="+mj-ea"/>
              </a:rPr>
              <a:t>用法区别参见</a:t>
            </a:r>
            <a:r>
              <a:rPr lang="zh-CN" altLang="en-US" sz="2400" b="1">
                <a:solidFill>
                  <a:srgbClr val="FF0000"/>
                </a:solidFill>
                <a:latin typeface="+mj-ea"/>
                <a:ea typeface="+mj-ea"/>
              </a:rPr>
              <a:t>课本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表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2.1-1</a:t>
            </a:r>
          </a:p>
        </p:txBody>
      </p:sp>
    </p:spTree>
    <p:extLst>
      <p:ext uri="{BB962C8B-B14F-4D97-AF65-F5344CB8AC3E}">
        <p14:creationId xmlns:p14="http://schemas.microsoft.com/office/powerpoint/2010/main" xmlns="" val="22499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符号表达式，例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2.1-2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DE393BF-1A75-428F-B3A3-889DA4B4547C}"/>
              </a:ext>
            </a:extLst>
          </p:cNvPr>
          <p:cNvSpPr/>
          <p:nvPr/>
        </p:nvSpPr>
        <p:spPr>
          <a:xfrm>
            <a:off x="211380" y="863054"/>
            <a:ext cx="8086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基于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函数与运算符重载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的技术，所有基础的代数运算、矩阵运算与常用函数（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见课本表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2.1-2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）使用方法与变量和矩阵的数值运算用法基本相同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C792C7E0-E30B-465D-90D4-CF38F0ED7F74}"/>
              </a:ext>
            </a:extLst>
          </p:cNvPr>
          <p:cNvSpPr/>
          <p:nvPr/>
        </p:nvSpPr>
        <p:spPr>
          <a:xfrm>
            <a:off x="207891" y="2036279"/>
            <a:ext cx="8609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符号函数</a:t>
            </a:r>
            <a:r>
              <a:rPr lang="zh-CN" altLang="en-US" sz="2400" b="1" dirty="0">
                <a:latin typeface="+mj-ea"/>
                <a:ea typeface="+mj-ea"/>
              </a:rPr>
              <a:t>是一种抽象定义的函数，其包括了函数名以及其自变量名，如</a:t>
            </a:r>
            <a:r>
              <a:rPr lang="en-US" altLang="zh-CN" sz="2400" b="1" dirty="0">
                <a:latin typeface="+mj-ea"/>
                <a:ea typeface="+mj-ea"/>
              </a:rPr>
              <a:t>&gt;&gt;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syms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 f(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x,y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  <a:r>
              <a:rPr lang="zh-CN" altLang="en-US" sz="2400" b="1" dirty="0">
                <a:latin typeface="+mj-ea"/>
                <a:ea typeface="+mj-ea"/>
              </a:rPr>
              <a:t>就定义了一个二元函数，函数的具体定义与计算方式可以不立即给出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98A60E23-3791-43AE-B095-A197510C19C3}"/>
              </a:ext>
            </a:extLst>
          </p:cNvPr>
          <p:cNvSpPr/>
          <p:nvPr/>
        </p:nvSpPr>
        <p:spPr>
          <a:xfrm>
            <a:off x="107504" y="3285854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2.1-2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B47676F-E983-4C09-AB3E-1288EF06829F}"/>
              </a:ext>
            </a:extLst>
          </p:cNvPr>
          <p:cNvSpPr/>
          <p:nvPr/>
        </p:nvSpPr>
        <p:spPr>
          <a:xfrm>
            <a:off x="323528" y="3641515"/>
            <a:ext cx="8712968" cy="489364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a b c x y u v%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基本符号变量</a:t>
            </a: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F(X,Y,Z)	%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符号函数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(3)%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符号常量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('p*sqrt(q)+r*sin(t)')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串型元符号表达式在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2019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已报错！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EXPR=a*G*u+(b*x^2+k)*v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衍生符号表达式（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建议使用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）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)=a*x^2+b*y^2-c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定义了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给予确切表达式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的符号函数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(F)%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无确切定义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的符号函数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p*q^(1/2) + r*sin(t)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EXPR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v*(b*x^2 + 3) + a*u*(p*q^(1/2) + r*sin(t))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f(x, y) =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a*x^2 + b*y^2 - c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F(X, Y, Z)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symbolic function inputs: X, Y, Z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81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符号表达式，例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2.1-2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528C076-3A70-4558-9DAD-B93EDC9D1BC4}"/>
              </a:ext>
            </a:extLst>
          </p:cNvPr>
          <p:cNvSpPr/>
          <p:nvPr/>
        </p:nvSpPr>
        <p:spPr>
          <a:xfrm>
            <a:off x="102111" y="808387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2.1-2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9847D0E-2041-42AB-A373-A1CAA6E65AE4}"/>
              </a:ext>
            </a:extLst>
          </p:cNvPr>
          <p:cNvSpPr/>
          <p:nvPr/>
        </p:nvSpPr>
        <p:spPr>
          <a:xfrm>
            <a:off x="116310" y="1340768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symvar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(EXPR)%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按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字典序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显示所有基本符号变量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EXPR=</a:t>
            </a:r>
            <a:r>
              <a:rPr lang="pl-PL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a*G*u+(b*x^2+k)*v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除基本符号变量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a,u,b,x,v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外，还包含了中间表达式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与符号常数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，因此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不在显示之列。但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所引出的基本符号变量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p,q,r,t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也在最终输出的基本符号变量列表中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a, b, p, q, r, t, u, v, x]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symvar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(EXPR,20)%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按照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ASCII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码与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’x’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距离显示最近的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个（至多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个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新版本输出顺序仍按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ASCII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排序）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a, b, p, q, r, t, u, v, x]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 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CF65E9D-3A1C-4790-BE9D-C75AEA6A9BDF}"/>
              </a:ext>
            </a:extLst>
          </p:cNvPr>
          <p:cNvSpPr/>
          <p:nvPr/>
        </p:nvSpPr>
        <p:spPr>
          <a:xfrm>
            <a:off x="4674111" y="115551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symvar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(EXPR,1)%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最近的一个仅有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’x’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fr-FR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fr-FR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symvar(EXPR,2)%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fr-FR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  <a:p>
            <a:pPr algn="just" hangingPunct="0">
              <a:tabLst>
                <a:tab pos="269875" algn="l"/>
              </a:tabLst>
            </a:pPr>
            <a:r>
              <a:rPr lang="fr-FR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 = </a:t>
            </a:r>
          </a:p>
          <a:p>
            <a:pPr algn="just" hangingPunct="0">
              <a:tabLst>
                <a:tab pos="269875" algn="l"/>
              </a:tabLst>
            </a:pPr>
            <a:r>
              <a:rPr lang="fr-FR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v, x]</a:t>
            </a:r>
            <a:endParaRPr lang="zh-CN" altLang="zh-CN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EEE6F70-A4F1-4231-8C9F-353EA9B007F0}"/>
              </a:ext>
            </a:extLst>
          </p:cNvPr>
          <p:cNvSpPr/>
          <p:nvPr/>
        </p:nvSpPr>
        <p:spPr>
          <a:xfrm>
            <a:off x="4674111" y="376349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symvar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(f))%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符号函数不按字典序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[x, y, a, b, c]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symvar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(f,2))	%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x, y]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51AE2EE-9C6D-4362-8E2E-1FD8AD30C8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296" y="5301208"/>
            <a:ext cx="1095383" cy="89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244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符号表达式的应用，例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2.1-3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CC1DB0F-FB69-4B6D-B135-4D7219267C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844" y="692696"/>
            <a:ext cx="8364956" cy="6312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4B1EF8C0-F605-4A63-B456-3D499F0BE52F}"/>
              </a:ext>
            </a:extLst>
          </p:cNvPr>
          <p:cNvSpPr/>
          <p:nvPr/>
        </p:nvSpPr>
        <p:spPr>
          <a:xfrm>
            <a:off x="321844" y="1268760"/>
            <a:ext cx="48982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u v w z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先定义好基本符号变量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Eq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=u*w^2+z*w-v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然后定义符号表达式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g(z)=u*w^2+z*w==v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定义符号恒等式函数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Eq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u*w^2 + z*w - v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g(z)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u*w^2 + z*w == v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2A3E3CE-D8AE-49CC-B768-5A9097380908}"/>
              </a:ext>
            </a:extLst>
          </p:cNvPr>
          <p:cNvSpPr/>
          <p:nvPr/>
        </p:nvSpPr>
        <p:spPr>
          <a:xfrm>
            <a:off x="251520" y="3500676"/>
            <a:ext cx="8086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谁是被解的变量（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自由变量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）？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103A16CB-3AE1-44B0-BEA7-F222D5841A3F}"/>
              </a:ext>
            </a:extLst>
          </p:cNvPr>
          <p:cNvSpPr/>
          <p:nvPr/>
        </p:nvSpPr>
        <p:spPr>
          <a:xfrm>
            <a:off x="321844" y="419299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symvar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(Eq,1)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’w’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离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’x’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最近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symvar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(g(z),1)%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同理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1F47837-3D2B-439B-B6C5-B271C683356A}"/>
              </a:ext>
            </a:extLst>
          </p:cNvPr>
          <p:cNvSpPr/>
          <p:nvPr/>
        </p:nvSpPr>
        <p:spPr>
          <a:xfrm>
            <a:off x="5051878" y="1423006"/>
            <a:ext cx="38406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R1=solve(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Eq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解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Eq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=0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R2=solve(g)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解恒等表达式，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并不是自由变量！只影响解的代入</a:t>
            </a:r>
            <a:endParaRPr lang="zh-CN" altLang="zh-CN" dirty="0">
              <a:solidFill>
                <a:schemeClr val="accent2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R1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-(z + (z^2 + 4*u*v)^(1/2))/(2*u)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-(z - (z^2 + 4*u*v)^(1/2))/(2*u)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R2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-(z + (z^2 + 4*u*v)^(1/2))/(2*u)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-(z - (z^2 + 4*u*v)^(1/2))/(2*u)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EC89E1F9-B92E-42A3-9967-47E100A215F4}"/>
              </a:ext>
            </a:extLst>
          </p:cNvPr>
          <p:cNvSpPr/>
          <p:nvPr/>
        </p:nvSpPr>
        <p:spPr>
          <a:xfrm>
            <a:off x="5051878" y="5301208"/>
            <a:ext cx="3480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两种方法解都是正确的（</a:t>
            </a:r>
            <a:r>
              <a:rPr lang="zh-CN" altLang="en-US" sz="2400" b="1">
                <a:solidFill>
                  <a:prstClr val="black"/>
                </a:solidFill>
                <a:latin typeface="+mj-ea"/>
                <a:ea typeface="+mj-ea"/>
              </a:rPr>
              <a:t>利用一元二次方程求根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公式解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w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208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符号表达式的应用，例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2.1-3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CC1DB0F-FB69-4B6D-B135-4D7219267C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692696"/>
            <a:ext cx="8364956" cy="63127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2A3E3CE-D8AE-49CC-B768-5A9097380908}"/>
              </a:ext>
            </a:extLst>
          </p:cNvPr>
          <p:cNvSpPr/>
          <p:nvPr/>
        </p:nvSpPr>
        <p:spPr>
          <a:xfrm>
            <a:off x="251520" y="1423006"/>
            <a:ext cx="8086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z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为未知变量怎么解？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0DA5FBB8-7B15-4DED-A1B7-E14DAAF1EF72}"/>
              </a:ext>
            </a:extLst>
          </p:cNvPr>
          <p:cNvSpPr/>
          <p:nvPr/>
        </p:nvSpPr>
        <p:spPr>
          <a:xfrm>
            <a:off x="365699" y="2274111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S1=solve(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Eq,z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只需在后面加上参数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S2=solve(g(z),z)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同理，下面的解即为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的解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S1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 u*w^2 + v)/w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S2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 u*w^2 + v)/w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379DA35-5BB2-41BD-AE16-63A46765D519}"/>
              </a:ext>
            </a:extLst>
          </p:cNvPr>
          <p:cNvSpPr/>
          <p:nvPr/>
        </p:nvSpPr>
        <p:spPr>
          <a:xfrm>
            <a:off x="4021117" y="2290785"/>
            <a:ext cx="46623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(simplify(subs(Eq,z,S1)))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subs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意味在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Eq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中将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换为表达式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，并化简，观察结果是否为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(simplify(g(S2)))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观察表达式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S2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代入恒等式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g(z)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是否为真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TRUE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467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符号表达式的应用，例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2.1-4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7E71E189-58AC-45F4-863C-BD742FD9FE4E}"/>
              </a:ext>
            </a:extLst>
          </p:cNvPr>
          <p:cNvSpPr/>
          <p:nvPr/>
        </p:nvSpPr>
        <p:spPr>
          <a:xfrm>
            <a:off x="179512" y="1200543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2.1-4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4A2CFE6-745F-47DE-A588-BF6C71C30390}"/>
                  </a:ext>
                </a:extLst>
              </p:cNvPr>
              <p:cNvSpPr/>
              <p:nvPr/>
            </p:nvSpPr>
            <p:spPr>
              <a:xfrm>
                <a:off x="251520" y="1844824"/>
                <a:ext cx="8352928" cy="4031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syms a b t u v x y %</a:t>
                </a:r>
                <a:r>
                  <a:rPr lang="zh-CN" altLang="en-US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七个基本符号变量</a:t>
                </a: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A=[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a+b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x,sin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(t)+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u;x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exp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(-t),log(y)+v]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表达式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包含了四个符号表达式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a+b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*x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sin(t)+u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x*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exp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(-t)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与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log(y)+v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，它们被定义在了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的矩阵中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,A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称为符号表达式矩阵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symvar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(A,1)							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自由变量仍为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’x’</a:t>
                </a:r>
                <a:endPara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 =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[   a + b*x, u + sin(t)]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[ x*</a:t>
                </a: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exp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(-t), v + log(y)]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ans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=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4A2CFE6-745F-47DE-A588-BF6C71C30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44824"/>
                <a:ext cx="8352928" cy="4031873"/>
              </a:xfrm>
              <a:prstGeom prst="rect">
                <a:avLst/>
              </a:prstGeom>
              <a:blipFill>
                <a:blip r:embed="rId3" cstate="print"/>
                <a:stretch>
                  <a:fillRect l="-584" t="-1664" r="-657" b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615387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74119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变量精度函数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vpa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与代入函数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subs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的简介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403A8D3-8533-47A4-85EA-40C3D5E66C42}"/>
              </a:ext>
            </a:extLst>
          </p:cNvPr>
          <p:cNvSpPr/>
          <p:nvPr/>
        </p:nvSpPr>
        <p:spPr>
          <a:xfrm>
            <a:off x="244026" y="980728"/>
            <a:ext cx="911314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A=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sym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(sqrt(2))+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sym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(1/3)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 %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分开用</a:t>
            </a:r>
            <a:r>
              <a:rPr lang="en-US" altLang="zh-CN" sz="2400" b="1" dirty="0" err="1">
                <a:solidFill>
                  <a:srgbClr val="00B050"/>
                </a:solidFill>
                <a:latin typeface="+mj-ea"/>
              </a:rPr>
              <a:t>sym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可保证结果不会被“近似”掉从而产生误差</a:t>
            </a:r>
            <a:endParaRPr lang="en-US" altLang="zh-CN" sz="2400" b="1" dirty="0">
              <a:solidFill>
                <a:srgbClr val="00B050"/>
              </a:solidFill>
              <a:latin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latin typeface="+mj-ea"/>
                <a:ea typeface="+mj-ea"/>
              </a:rPr>
              <a:t>A = 2^(1/2) + 1/3,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9DE4399E-4614-4A9B-BAE0-B774C83429FE}"/>
              </a:ext>
            </a:extLst>
          </p:cNvPr>
          <p:cNvSpPr/>
          <p:nvPr/>
        </p:nvSpPr>
        <p:spPr>
          <a:xfrm>
            <a:off x="247433" y="2440936"/>
            <a:ext cx="911314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vpa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(A,10)      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  <a:ea typeface="+mj-ea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  <a:ea typeface="+mj-ea"/>
              </a:rPr>
              <a:t>将符号对象或传统数化为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  <a:ea typeface="+mj-ea"/>
              </a:rPr>
              <a:t>10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  <a:ea typeface="+mj-ea"/>
              </a:rPr>
              <a:t>位有效数字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 err="1">
                <a:latin typeface="+mj-ea"/>
                <a:ea typeface="+mj-ea"/>
              </a:rPr>
              <a:t>ans</a:t>
            </a:r>
            <a:r>
              <a:rPr lang="en-US" altLang="zh-CN" sz="2400" b="1" dirty="0">
                <a:latin typeface="+mj-ea"/>
                <a:ea typeface="+mj-ea"/>
              </a:rPr>
              <a:t> = 1.747546896,   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%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结果仍为</a:t>
            </a:r>
            <a:r>
              <a:rPr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sym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型数据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72EA518-65CE-4EC4-9A59-7C4A1B56D1DE}"/>
              </a:ext>
            </a:extLst>
          </p:cNvPr>
          <p:cNvSpPr/>
          <p:nvPr/>
        </p:nvSpPr>
        <p:spPr>
          <a:xfrm>
            <a:off x="244026" y="3689162"/>
            <a:ext cx="911314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syms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zh-CN" sz="2400" b="1" dirty="0" err="1">
                <a:solidFill>
                  <a:srgbClr val="0070C0"/>
                </a:solidFill>
                <a:latin typeface="+mj-ea"/>
                <a:ea typeface="+mj-ea"/>
              </a:rPr>
              <a:t>a;A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=a^2   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  <a:ea typeface="+mj-ea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直接使用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A=</a:t>
            </a:r>
            <a:r>
              <a:rPr lang="en-US" altLang="zh-CN" sz="2400" b="1" dirty="0" err="1">
                <a:solidFill>
                  <a:srgbClr val="00B050"/>
                </a:solidFill>
                <a:latin typeface="+mj-ea"/>
              </a:rPr>
              <a:t>sym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(‘a^2’)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新版会报错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latin typeface="+mj-ea"/>
                <a:ea typeface="+mj-ea"/>
              </a:rPr>
              <a:t>A =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latin typeface="+mj-ea"/>
                <a:ea typeface="+mj-ea"/>
              </a:rPr>
              <a:t> a^2, 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A6FAB0AB-381E-497C-AEB3-3ADDEEBC641A}"/>
              </a:ext>
            </a:extLst>
          </p:cNvPr>
          <p:cNvSpPr/>
          <p:nvPr/>
        </p:nvSpPr>
        <p:spPr>
          <a:xfrm>
            <a:off x="240375" y="5149370"/>
            <a:ext cx="911314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</a:rPr>
              <a:t>subs(A,a,4) 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含义为将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A=a^2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中的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a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用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4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代入，求值</a:t>
            </a:r>
            <a:endParaRPr lang="en-US" altLang="zh-CN" sz="2400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 err="1">
                <a:latin typeface="+mj-ea"/>
                <a:ea typeface="+mj-ea"/>
              </a:rPr>
              <a:t>ans</a:t>
            </a:r>
            <a:r>
              <a:rPr lang="en-US" altLang="zh-CN" sz="2400" b="1" dirty="0">
                <a:latin typeface="+mj-ea"/>
                <a:ea typeface="+mj-ea"/>
              </a:rPr>
              <a:t> =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en-US" altLang="zh-CN" sz="2400" b="1" dirty="0">
                <a:latin typeface="+mj-ea"/>
                <a:ea typeface="+mj-ea"/>
              </a:rPr>
              <a:t> 16,</a:t>
            </a:r>
            <a:endParaRPr lang="en-US" altLang="zh-CN" sz="24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186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符号微积分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计算极限（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P51,2.3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0F31952-09AF-450A-8494-771E87B4E24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273" y="908720"/>
            <a:ext cx="8181454" cy="29523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93DAA76-DD40-4570-875C-55D08FB1093F}"/>
              </a:ext>
            </a:extLst>
          </p:cNvPr>
          <p:cNvSpPr/>
          <p:nvPr/>
        </p:nvSpPr>
        <p:spPr>
          <a:xfrm>
            <a:off x="323528" y="4293096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如果需要计算（正）无穷远处的极限，可将常数指定为</a:t>
            </a:r>
            <a:r>
              <a:rPr lang="en-US" altLang="zh-CN" sz="2400" b="1" dirty="0" err="1">
                <a:solidFill>
                  <a:srgbClr val="FF0000"/>
                </a:solidFill>
                <a:latin typeface="+mj-ea"/>
                <a:ea typeface="+mj-ea"/>
              </a:rPr>
              <a:t>inf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7D01D100-3D28-4175-869A-528B206C3AEE}"/>
              </a:ext>
            </a:extLst>
          </p:cNvPr>
          <p:cNvSpPr/>
          <p:nvPr/>
        </p:nvSpPr>
        <p:spPr>
          <a:xfrm>
            <a:off x="323528" y="5072061"/>
            <a:ext cx="8086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默认自由变量，优先指定为离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’x’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最近的变量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094D46B-8312-443C-B5D1-B1EF9B65214A}"/>
              </a:ext>
            </a:extLst>
          </p:cNvPr>
          <p:cNvSpPr/>
          <p:nvPr/>
        </p:nvSpPr>
        <p:spPr>
          <a:xfrm>
            <a:off x="323528" y="5805264"/>
            <a:ext cx="83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对矩阵表达式求极限，即对矩阵的每一个表达式元素分别求极限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969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2.3-1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86A41D6-8E21-4BC0-8504-5CB36406C2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3245" y="971600"/>
            <a:ext cx="7748408" cy="8737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22F3415-29D8-4167-BF41-403F91447E58}"/>
                  </a:ext>
                </a:extLst>
              </p:cNvPr>
              <p:cNvSpPr/>
              <p:nvPr/>
            </p:nvSpPr>
            <p:spPr>
              <a:xfrm>
                <a:off x="296652" y="1829495"/>
                <a:ext cx="8550696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syms t x k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s=sin(k*t)/(k*t);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f=(1-1/x)^(k*x);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Lsk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=limit(s,0)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默认变量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’t’,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离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’x’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更近，得到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sinc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函数极限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tabLst>
                    <a:tab pos="269875" algn="l"/>
                  </a:tabLst>
                </a:pP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Lsk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=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1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Ls1=subs(Lsk,k,1)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在等式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Lsk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中代入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’k’=1,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观察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𝑺𝒂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  <m:sSub>
                      <m:sSub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的值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Ls1 =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1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Lf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=limit(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f,x,inf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	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得出符号表达式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tabLst>
                    <a:tab pos="269875" algn="l"/>
                  </a:tabLst>
                </a:pP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Lf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=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exp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(-k)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Lf1=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vpa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(subs(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Lf,k,sym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('-1')),48)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令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’k’=-1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（符号型），将结果用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48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位精度显示，得到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e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的数值近似值</a:t>
                </a:r>
                <a:endPara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Lf1 =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2.7182818284590452353602874713526624977572470937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2F3415-29D8-4167-BF41-403F91447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52" y="1829495"/>
                <a:ext cx="8550696" cy="4524315"/>
              </a:xfrm>
              <a:prstGeom prst="rect">
                <a:avLst/>
              </a:prstGeom>
              <a:blipFill>
                <a:blip r:embed="rId4" cstate="print"/>
                <a:stretch>
                  <a:fillRect l="-642" t="-539" r="-642" b="-1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01363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运算结果的显示形式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7CBF3F6-1050-4257-B31D-BD62BC7775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796" y="1043608"/>
            <a:ext cx="8244408" cy="53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6460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符号微积分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计算（偏）导数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17F4C17-41D7-4C45-85C8-EDA62C4899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015941"/>
            <a:ext cx="8523131" cy="20162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00030D0-8D00-445E-BF97-0F4C1A7A8D6C}"/>
              </a:ext>
            </a:extLst>
          </p:cNvPr>
          <p:cNvSpPr/>
          <p:nvPr/>
        </p:nvSpPr>
        <p:spPr>
          <a:xfrm>
            <a:off x="323528" y="3313177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对矩阵表达式求（偏）导数，即对矩阵的每一个元素表达式分别求（偏）导数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C525BBD-EC95-44E6-8E02-00367E40DE38}"/>
              </a:ext>
            </a:extLst>
          </p:cNvPr>
          <p:cNvSpPr/>
          <p:nvPr/>
        </p:nvSpPr>
        <p:spPr>
          <a:xfrm>
            <a:off x="347601" y="4293096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可使用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fjac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jacobian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f,v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对矩阵表达式求其雅可比矩阵，此时的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f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与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v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需要定义成函数向量与自变量向量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7579DA7-38E0-4BE6-883E-441F7EABAADC}"/>
              </a:ext>
            </a:extLst>
          </p:cNvPr>
          <p:cNvSpPr/>
          <p:nvPr/>
        </p:nvSpPr>
        <p:spPr>
          <a:xfrm>
            <a:off x="326287" y="5350746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若雅可比矩阵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fjac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为方阵，可使用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detjac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=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det</a:t>
            </a:r>
            <a:r>
              <a:rPr lang="zh-CN" altLang="en-US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（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fjac</a:t>
            </a:r>
            <a:r>
              <a:rPr lang="zh-CN" altLang="en-US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）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来获得雅可比行列式的抽象表达式（符号型表达式）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304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2.3-2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435F5D3-29AC-4E5D-848C-F465BAFBFE6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003" y="939551"/>
            <a:ext cx="7748408" cy="87375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7264F5C-9D4F-4C45-865B-D49F0CAF743C}"/>
              </a:ext>
            </a:extLst>
          </p:cNvPr>
          <p:cNvSpPr/>
          <p:nvPr/>
        </p:nvSpPr>
        <p:spPr>
          <a:xfrm>
            <a:off x="903569" y="1919571"/>
            <a:ext cx="72728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a t x;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f=[a,t^3;t*cos(x), log(x)];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=diff(f)			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dfdt2=diff(f,t,2)	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dfdxdt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=diff(diff(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),t)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函数的嵌套，这里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交换次序不改变结果（为什么？）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chemeClr val="accent2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        0,   0]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-t*sin(x), 1/x]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dfdt2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[ 0, 6*t]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[ 0,   0]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dfdxdt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      0, 0]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-sin(x), 0]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2036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2.3-3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（有改动）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42A2DEA-ACAF-4C4E-B35C-084D46FD20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751731"/>
            <a:ext cx="7994489" cy="21012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1FDA084-00BE-4480-BBFC-923D7E3DF995}"/>
              </a:ext>
            </a:extLst>
          </p:cNvPr>
          <p:cNvSpPr/>
          <p:nvPr/>
        </p:nvSpPr>
        <p:spPr>
          <a:xfrm>
            <a:off x="491481" y="2492896"/>
            <a:ext cx="84066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x1 x2;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f=[x1*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(x2);x2;cos(x1)*sin(x2)];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向量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为列向量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v=[x1;x2];	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向量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也为列向量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Jf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jacobian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f,v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			%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Jf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       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(x2),      x1*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(x2)]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               0,               1]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 -sin(x1)*sin(x2), cos(x1)*cos(x2)] </a:t>
            </a:r>
          </a:p>
          <a:p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f=[x1*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(x2);x2];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向量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改为长度为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的列向量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Jf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jacobian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f,v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%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Jf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变成了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2X2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的矩阵，这里加分号不显示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det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Jf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(x2)</a:t>
            </a:r>
          </a:p>
        </p:txBody>
      </p:sp>
    </p:spTree>
    <p:extLst>
      <p:ext uri="{BB962C8B-B14F-4D97-AF65-F5344CB8AC3E}">
        <p14:creationId xmlns:p14="http://schemas.microsoft.com/office/powerpoint/2010/main" xmlns="" val="299554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2.3-4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11E77E3-235E-433B-9AEB-1DE4C0991E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054" y="836712"/>
            <a:ext cx="8364956" cy="6312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0A1705-454A-4070-A1C3-EDCAAED0AA82}"/>
                  </a:ext>
                </a:extLst>
              </p:cNvPr>
              <p:cNvSpPr/>
              <p:nvPr/>
            </p:nvSpPr>
            <p:spPr>
              <a:xfrm>
                <a:off x="179512" y="2476098"/>
                <a:ext cx="8712968" cy="3718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1.</a:t>
                </a:r>
                <a:r>
                  <a:rPr lang="zh-CN" alt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右导数</a:t>
                </a:r>
                <a:r>
                  <a:rPr lang="en-US" altLang="zh-CN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2014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版教材算的是右侧导数的极限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：</a:t>
                </a:r>
                <a:endParaRPr lang="en-US" altLang="zh-CN" b="1" dirty="0">
                  <a:solidFill>
                    <a:schemeClr val="accent2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clear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syms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x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syms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d positive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f_p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=sin(x);                         %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x&gt;0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时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,sin(x)=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sin|x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|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df_p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=limit((subs(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f_p,x,x+d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)-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f_p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)/d,d,0)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𝜟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)/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𝜟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𝜟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时的极限，即右导数，此时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df_p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=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cos(x)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df_p0=limit((subs(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f_p,x,d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)-subs(f_p,x,0))/d,d,0)     %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点右导数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df_p0 =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1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0A1705-454A-4070-A1C3-EDCAAED0A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476098"/>
                <a:ext cx="8712968" cy="3718197"/>
              </a:xfrm>
              <a:prstGeom prst="rect">
                <a:avLst/>
              </a:prstGeom>
              <a:blipFill>
                <a:blip r:embed="rId4" cstate="print"/>
                <a:stretch>
                  <a:fillRect l="-559" t="-1475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CAC31504-EACF-4B08-9B17-6BC166CED921}"/>
              </a:ext>
            </a:extLst>
          </p:cNvPr>
          <p:cNvSpPr/>
          <p:nvPr/>
        </p:nvSpPr>
        <p:spPr>
          <a:xfrm>
            <a:off x="374887" y="1549974"/>
            <a:ext cx="8339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f(x)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在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x=0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处有可能不可导，因此需特别处理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026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2.3-4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11E77E3-235E-433B-9AEB-1DE4C0991E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054" y="836712"/>
            <a:ext cx="8364956" cy="63127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10A1705-454A-4070-A1C3-EDCAAED0AA82}"/>
              </a:ext>
            </a:extLst>
          </p:cNvPr>
          <p:cNvSpPr/>
          <p:nvPr/>
        </p:nvSpPr>
        <p:spPr>
          <a:xfrm>
            <a:off x="346066" y="1705451"/>
            <a:ext cx="4248472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2.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左导数：</a:t>
            </a:r>
            <a:endParaRPr lang="en-US" altLang="zh-CN" b="1" dirty="0">
              <a:solidFill>
                <a:schemeClr val="accent2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f_n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=sin(-x);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df_n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=limit((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f_n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-subs(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f_n,x,x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-d))/d,d,0)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df_n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-cos(x)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df_n0=limit((subs(f_n,x,0)-subs(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f_n,x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,-d))/d,d,0)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df_n0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-1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6583A4C-0C3F-4527-A523-05200863149D}"/>
                  </a:ext>
                </a:extLst>
              </p:cNvPr>
              <p:cNvSpPr/>
              <p:nvPr/>
            </p:nvSpPr>
            <p:spPr>
              <a:xfrm>
                <a:off x="4594538" y="1599598"/>
                <a:ext cx="4248472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3.diff</a:t>
                </a:r>
                <a:r>
                  <a:rPr lang="zh-CN" alt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求导：</a:t>
                </a:r>
                <a:endParaRPr lang="en-US" altLang="zh-CN" b="1" dirty="0">
                  <a:solidFill>
                    <a:schemeClr val="accent2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f=sin(abs(x));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dfdx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=diff(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f,x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		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 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输出的结果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𝒔𝒊𝒈𝒏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在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均正确，</a:t>
                </a:r>
                <a:r>
                  <a:rPr lang="zh-CN" alt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但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强行代入会错误</a:t>
                </a:r>
                <a:endParaRPr lang="zh-CN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  <a:tab pos="31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dfdx0=subs(dfdx,x,0)						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dfdx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=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cos(abs(x))*sign(x)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dfdx0 =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    0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583A4C-0C3F-4527-A523-052008631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538" y="1599598"/>
                <a:ext cx="4248472" cy="3139321"/>
              </a:xfrm>
              <a:prstGeom prst="rect">
                <a:avLst/>
              </a:prstGeom>
              <a:blipFill>
                <a:blip r:embed="rId4" cstate="print"/>
                <a:stretch>
                  <a:fillRect l="-1291" t="-1942" b="-2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68850E0-B83C-4C90-AF5C-F4A9BF8CA01C}"/>
              </a:ext>
            </a:extLst>
          </p:cNvPr>
          <p:cNvSpPr/>
          <p:nvPr/>
        </p:nvSpPr>
        <p:spPr>
          <a:xfrm>
            <a:off x="251520" y="5661248"/>
            <a:ext cx="8339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f(x)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在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x=0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处确实不可导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95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2.3-4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B11E77E3-235E-433B-9AEB-1DE4C0991E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054" y="836712"/>
            <a:ext cx="8364956" cy="6312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6583A4C-0C3F-4527-A523-05200863149D}"/>
              </a:ext>
            </a:extLst>
          </p:cNvPr>
          <p:cNvSpPr/>
          <p:nvPr/>
        </p:nvSpPr>
        <p:spPr>
          <a:xfrm>
            <a:off x="251520" y="1563174"/>
            <a:ext cx="878497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4.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图示代码：</a:t>
            </a:r>
            <a:endParaRPr lang="en-US" altLang="zh-CN" b="1" dirty="0">
              <a:solidFill>
                <a:schemeClr val="accent2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clf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=-3/2*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pi:pi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/50:0;xp=0:pi/50:3/2*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pi;xnp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=[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xn,xp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(2:end)];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hold on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xnp,subs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f,x,xnp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),'k','LineWidth',3)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%k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代表线条为黑色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xn,subs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df_n,x,xn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),'--r','LineWidth',3)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plot(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xp,subs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df_p,x,xp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),':r','LineWidth',3)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legend(char(f),char(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df_n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),char(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df_p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),'Location','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NorthEast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 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插入图例，前三个变量分别为三条曲线对应名称，后面两参数将图例放置在绘图的右上角（东北角）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grid on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('x')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hold off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68850E0-B83C-4C90-AF5C-F4A9BF8CA01C}"/>
              </a:ext>
            </a:extLst>
          </p:cNvPr>
          <p:cNvSpPr/>
          <p:nvPr/>
        </p:nvSpPr>
        <p:spPr>
          <a:xfrm>
            <a:off x="107504" y="5351681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以上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代码中，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char(f)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表示获取符号表达式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f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的字符串型表达式，即字符串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’sin(abs(x))’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，其余同理。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627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2.3-4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图示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65B553A-C47E-4FF5-8AFE-4EE3787D52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836712"/>
            <a:ext cx="7772400" cy="58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3598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24" y="-171400"/>
            <a:ext cx="8364956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泰勒展开（例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2.3-5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不讲，书上方法也不好）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F1DB8B7-8532-44EF-8867-70E9CBDE644E}"/>
              </a:ext>
            </a:extLst>
          </p:cNvPr>
          <p:cNvSpPr/>
          <p:nvPr/>
        </p:nvSpPr>
        <p:spPr>
          <a:xfrm>
            <a:off x="323528" y="1124744"/>
            <a:ext cx="8339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r=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taylor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(g)</a:t>
            </a:r>
            <a:r>
              <a:rPr lang="zh-CN" altLang="en-US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可获得函数</a:t>
            </a:r>
            <a:r>
              <a:rPr lang="en-US" altLang="zh-CN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g</a:t>
            </a:r>
            <a:r>
              <a:rPr lang="zh-CN" altLang="en-US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在</a:t>
            </a:r>
            <a:r>
              <a:rPr lang="en-US" altLang="zh-CN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0</a:t>
            </a:r>
            <a:r>
              <a:rPr lang="zh-CN" altLang="en-US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点的</a:t>
            </a:r>
            <a:r>
              <a:rPr lang="en-US" altLang="zh-CN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5</a:t>
            </a:r>
            <a:r>
              <a:rPr lang="zh-CN" altLang="en-US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阶麦克劳林展开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382B17F-1D64-4D6B-B8DE-F740A2E52DDD}"/>
              </a:ext>
            </a:extLst>
          </p:cNvPr>
          <p:cNvSpPr/>
          <p:nvPr/>
        </p:nvSpPr>
        <p:spPr>
          <a:xfrm>
            <a:off x="323528" y="1586409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r=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taylor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(g,x,a,'Order',10)</a:t>
            </a:r>
            <a:r>
              <a:rPr lang="zh-CN" altLang="en-US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可获得函数</a:t>
            </a:r>
            <a:r>
              <a:rPr lang="en-US" altLang="zh-CN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g</a:t>
            </a:r>
            <a:r>
              <a:rPr lang="zh-CN" altLang="en-US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在</a:t>
            </a:r>
            <a:r>
              <a:rPr lang="en-US" altLang="zh-CN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x=a</a:t>
            </a:r>
            <a:r>
              <a:rPr lang="zh-CN" altLang="en-US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点的</a:t>
            </a:r>
            <a:r>
              <a:rPr lang="en-US" altLang="zh-CN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9</a:t>
            </a:r>
            <a:r>
              <a:rPr lang="zh-CN" altLang="en-US" sz="2400" b="1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阶泰勒展开表达式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8030E96-8216-4764-AD88-F9B97BE346C5}"/>
              </a:ext>
            </a:extLst>
          </p:cNvPr>
          <p:cNvSpPr/>
          <p:nvPr/>
        </p:nvSpPr>
        <p:spPr>
          <a:xfrm>
            <a:off x="107504" y="2780928"/>
            <a:ext cx="94330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x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r5=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taylor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(x))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r5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x^5/24 + x^4/6 + x^3/2 + x^2 + x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r8=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taylor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(x), 'Order',9)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截断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9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阶以及更高阶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r8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x^8/5040 + x^7/720 + x^6/120 + x^5/24 + x^4/6 + x^3/2 + x^2 + x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pretty(r8)	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多项式的易读格式。。。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8     7     6     5    4    3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x   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2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---- + --- + --- + -- + -- + -- + x  + x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5040   720   120   24   6    2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F049C828-0292-4126-A0FC-D07B0AEAAD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182" y="2417406"/>
            <a:ext cx="8343106" cy="3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224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符号微积分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计算级数和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0030D0-8D00-445E-BF97-0F4C1A7A8D6C}"/>
                  </a:ext>
                </a:extLst>
              </p:cNvPr>
              <p:cNvSpPr/>
              <p:nvPr/>
            </p:nvSpPr>
            <p:spPr>
              <a:xfrm>
                <a:off x="347601" y="2548873"/>
                <a:ext cx="8339199" cy="4820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例：验证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𝝅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,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并尝试计算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𝟏𝟎𝟎</m:t>
                        </m:r>
                      </m:sup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r>
                  <a:rPr lang="pt-BR" altLang="zh-CN" sz="2400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syms n; f=1/n^2;   %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定义符号变量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与符号表达式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</a:t>
                </a:r>
                <a:endParaRPr lang="pt-BR" altLang="zh-CN" sz="2400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r>
                  <a:rPr lang="pt-BR" altLang="zh-CN" sz="2400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S=symsum(f,n,1,inf)  </a:t>
                </a:r>
              </a:p>
              <a:p>
                <a:r>
                  <a:rPr lang="en-US" altLang="zh-CN" sz="2400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计算无穷级数和，输出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S= pi^2/6</a:t>
                </a:r>
                <a:endParaRPr lang="pt-BR" altLang="zh-CN" sz="2400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r>
                  <a:rPr lang="pt-BR" altLang="zh-CN" sz="2400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S100=symsum(f,n,1,100)</a:t>
                </a:r>
              </a:p>
              <a:p>
                <a:r>
                  <a:rPr lang="pt-BR" altLang="zh-CN" sz="2400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计算前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100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项和，输出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S100=1589508694133037873112297928517553859702383498543709859889432834803818131090369901/972186144434381030589657976672623144161975583995746241782720354705517986165248000</a:t>
                </a:r>
              </a:p>
              <a:p>
                <a:r>
                  <a:rPr lang="en-US" altLang="zh-CN" sz="2400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pt-BR" altLang="zh-CN" sz="2400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endParaRPr lang="en-US" altLang="zh-CN" sz="24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00030D0-8D00-445E-BF97-0F4C1A7A8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1" y="2548873"/>
                <a:ext cx="8339199" cy="4820615"/>
              </a:xfrm>
              <a:prstGeom prst="rect">
                <a:avLst/>
              </a:prstGeom>
              <a:blipFill>
                <a:blip r:embed="rId3" cstate="print"/>
                <a:stretch>
                  <a:fillRect l="-1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F9BD6FE-D5B7-48F0-BCE4-DF279E16109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097" y="1043627"/>
            <a:ext cx="7693806" cy="14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722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814" y="-270343"/>
            <a:ext cx="8596412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第二周电子版作业（下周二晚以前提交）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64C0063-0D38-45C3-A014-EABEF14E3AED}"/>
              </a:ext>
            </a:extLst>
          </p:cNvPr>
          <p:cNvSpPr/>
          <p:nvPr/>
        </p:nvSpPr>
        <p:spPr>
          <a:xfrm>
            <a:off x="251520" y="845268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作业请于下周二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23:59:59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或以前提交到电子邮箱 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  <a:hlinkClick r:id="rId3"/>
              </a:rPr>
              <a:t>sysumatlab@163.com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955882B-C59C-4E6A-9576-29469D8FCEA9}"/>
              </a:ext>
            </a:extLst>
          </p:cNvPr>
          <p:cNvSpPr/>
          <p:nvPr/>
        </p:nvSpPr>
        <p:spPr>
          <a:xfrm>
            <a:off x="217848" y="1844824"/>
            <a:ext cx="8438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邮件标题格式：“</a:t>
            </a:r>
            <a:r>
              <a:rPr lang="en-US" altLang="zh-CN" sz="2400" b="1" dirty="0">
                <a:latin typeface="+mj-ea"/>
                <a:ea typeface="+mj-ea"/>
              </a:rPr>
              <a:t>05370038</a:t>
            </a:r>
            <a:r>
              <a:rPr lang="zh-CN" altLang="en-US" sz="2400" b="1" dirty="0">
                <a:latin typeface="+mj-ea"/>
                <a:ea typeface="+mj-ea"/>
              </a:rPr>
              <a:t>；李嘉；数学；第二周作业”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E2B24ED-E66A-40F6-879C-4579C863812A}"/>
              </a:ext>
            </a:extLst>
          </p:cNvPr>
          <p:cNvSpPr/>
          <p:nvPr/>
        </p:nvSpPr>
        <p:spPr>
          <a:xfrm>
            <a:off x="205718" y="2791876"/>
            <a:ext cx="843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请将所有题目的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方法设计（如果有）、代码、运行结果、绘图结果（如果有），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放于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同一个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pdf(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推荐使用）文件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内（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doc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或</a:t>
            </a: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docx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也可） </a:t>
            </a:r>
            <a:r>
              <a:rPr lang="zh-CN" altLang="en-US" sz="2400" b="1" dirty="0">
                <a:latin typeface="+mj-ea"/>
                <a:ea typeface="+mj-ea"/>
              </a:rPr>
              <a:t>。文件名建议与邮件标题完全相同。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572A6C9-3817-4188-849E-D0093D7C5B01}"/>
              </a:ext>
            </a:extLst>
          </p:cNvPr>
          <p:cNvSpPr/>
          <p:nvPr/>
        </p:nvSpPr>
        <p:spPr>
          <a:xfrm>
            <a:off x="217848" y="4255485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>
                <a:latin typeface="+mj-ea"/>
                <a:ea typeface="+mj-ea"/>
              </a:rPr>
              <a:t>电子版作业提交</a:t>
            </a:r>
            <a:r>
              <a:rPr lang="zh-CN" altLang="en-US" sz="2400" b="1" dirty="0">
                <a:latin typeface="+mj-ea"/>
                <a:ea typeface="+mj-ea"/>
              </a:rPr>
              <a:t>后会收到自动回复，迟交者按一天</a:t>
            </a:r>
            <a:r>
              <a:rPr lang="en-US" altLang="zh-CN" sz="2400" b="1" dirty="0">
                <a:latin typeface="+mj-ea"/>
                <a:ea typeface="+mj-ea"/>
              </a:rPr>
              <a:t>1</a:t>
            </a:r>
            <a:r>
              <a:rPr lang="zh-CN" altLang="en-US" sz="2400" b="1" dirty="0">
                <a:latin typeface="+mj-ea"/>
                <a:ea typeface="+mj-ea"/>
              </a:rPr>
              <a:t>级来扣分。</a:t>
            </a:r>
            <a:r>
              <a:rPr lang="en-US" altLang="zh-CN" sz="2400" b="1" dirty="0">
                <a:latin typeface="+mj-ea"/>
                <a:ea typeface="+mj-ea"/>
              </a:rPr>
              <a:t>1</a:t>
            </a:r>
            <a:r>
              <a:rPr lang="zh-CN" altLang="en-US" sz="2400" b="1" dirty="0">
                <a:latin typeface="+mj-ea"/>
                <a:ea typeface="+mj-ea"/>
              </a:rPr>
              <a:t>级折合总评约等于</a:t>
            </a:r>
            <a:r>
              <a:rPr lang="en-US" altLang="zh-CN" sz="2400" b="1" dirty="0">
                <a:latin typeface="+mj-ea"/>
                <a:ea typeface="+mj-ea"/>
              </a:rPr>
              <a:t>0.2-0.5</a:t>
            </a:r>
            <a:r>
              <a:rPr lang="zh-CN" altLang="en-US" sz="2400" b="1" dirty="0">
                <a:latin typeface="+mj-ea"/>
                <a:ea typeface="+mj-ea"/>
              </a:rPr>
              <a:t>分</a:t>
            </a:r>
            <a:r>
              <a:rPr lang="en-US" altLang="zh-CN" sz="2400" b="1" dirty="0">
                <a:latin typeface="+mj-ea"/>
                <a:ea typeface="+mj-ea"/>
              </a:rPr>
              <a:t>.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9E9C669-695B-4D4B-B0DF-7DB6762DBD86}"/>
              </a:ext>
            </a:extLst>
          </p:cNvPr>
          <p:cNvSpPr/>
          <p:nvPr/>
        </p:nvSpPr>
        <p:spPr>
          <a:xfrm>
            <a:off x="224177" y="5301208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请勿抄袭，一经发现，最终总评不超过</a:t>
            </a:r>
            <a:r>
              <a:rPr lang="en-US" altLang="zh-CN" sz="2400" b="1" dirty="0">
                <a:latin typeface="+mj-ea"/>
                <a:ea typeface="+mj-ea"/>
              </a:rPr>
              <a:t>80</a:t>
            </a:r>
            <a:r>
              <a:rPr lang="zh-CN" altLang="en-US" sz="2400" b="1" dirty="0">
                <a:latin typeface="+mj-ea"/>
                <a:ea typeface="+mj-ea"/>
              </a:rPr>
              <a:t>。两次抄袭等于挂科。（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喂好歹改改排版，查查错字对不对</a:t>
            </a:r>
            <a:r>
              <a:rPr lang="zh-CN" altLang="en-US" sz="2400" b="1" dirty="0">
                <a:latin typeface="+mj-ea"/>
                <a:ea typeface="+mj-ea"/>
              </a:rPr>
              <a:t>）</a:t>
            </a:r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10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预设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-Preferences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（详情略）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E5FFAE1-19F6-4283-BF10-4B8F38DA7B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908720"/>
            <a:ext cx="7772400" cy="581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565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270343"/>
            <a:ext cx="8438666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第二周电子版作业（下周二晚以前提交）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64C0063-0D38-45C3-A014-EABEF14E3AED}"/>
              </a:ext>
            </a:extLst>
          </p:cNvPr>
          <p:cNvSpPr/>
          <p:nvPr/>
        </p:nvSpPr>
        <p:spPr>
          <a:xfrm>
            <a:off x="251520" y="788689"/>
            <a:ext cx="8438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Q1. 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习题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第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6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题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80C354C-F3AF-4E9C-B08D-501D997AC2D8}"/>
              </a:ext>
            </a:extLst>
          </p:cNvPr>
          <p:cNvSpPr/>
          <p:nvPr/>
        </p:nvSpPr>
        <p:spPr>
          <a:xfrm>
            <a:off x="251520" y="3248506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Q2. 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习题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第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8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题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第一问可直接用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diff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结果表示，第二问的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点左极限可用课件例题类似方法计算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)</a:t>
            </a:r>
            <a:endParaRPr lang="en-US" altLang="zh-CN" sz="2400" b="1" dirty="0"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E42F719-11EE-4C0A-A3B3-F70B5EA18EA8}"/>
                  </a:ext>
                </a:extLst>
              </p:cNvPr>
              <p:cNvSpPr/>
              <p:nvPr/>
            </p:nvSpPr>
            <p:spPr>
              <a:xfrm>
                <a:off x="251520" y="4695297"/>
                <a:ext cx="8438666" cy="1837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Q3.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 利用今天所学知识，采用符号计算方法（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阶乘函数自行搜索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），并最终使用符号对象函数</a:t>
                </a:r>
                <a:r>
                  <a:rPr lang="en-US" altLang="zh-CN" sz="2400" b="1" dirty="0">
                    <a:solidFill>
                      <a:schemeClr val="accent2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logical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验证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𝒏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𝟏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𝒏</m:t>
                              </m:r>
                            </m:sup>
                          </m:sSup>
                        </m:e>
                      </m:func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ad>
                                <m:ra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g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e>
                              </m:rad>
                            </m:den>
                          </m:f>
                        </m:e>
                      </m:func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1" i="1" smtClean="0">
                              <a:latin typeface="Cambria Math" panose="02040503050406030204" pitchFamily="18" charset="0"/>
                              <a:ea typeface="+mj-ea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+mj-ea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+mj-ea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+mj-ea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𝒏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𝐞</m:t>
                      </m:r>
                    </m:oMath>
                  </m:oMathPara>
                </a14:m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E42F719-11EE-4C0A-A3B3-F70B5EA18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695297"/>
                <a:ext cx="8438666" cy="1837747"/>
              </a:xfrm>
              <a:prstGeom prst="rect">
                <a:avLst/>
              </a:prstGeom>
              <a:blipFill>
                <a:blip r:embed="rId3" cstate="print"/>
                <a:stretch>
                  <a:fillRect l="-650" t="-2649" r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ADC2DED7-730F-4D71-AF93-3FDD80C66A5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1243829"/>
            <a:ext cx="7419832" cy="195016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6C8C5DD3-9F38-46B8-B47E-7F7A4A3494D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520" y="4008586"/>
            <a:ext cx="9241404" cy="10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818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E42F719-11EE-4C0A-A3B3-F70B5EA18EA8}"/>
                  </a:ext>
                </a:extLst>
              </p:cNvPr>
              <p:cNvSpPr/>
              <p:nvPr/>
            </p:nvSpPr>
            <p:spPr>
              <a:xfrm>
                <a:off x="179512" y="1052736"/>
                <a:ext cx="8438666" cy="3211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Q4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附加，选做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）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(1)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利用已学习的大学数学知识从理论上证明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ad>
                              <m:rad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m:rPr>
                                    <m:brk m:alnAt="7"/>
                                  </m:r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g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e>
                            </m:rad>
                          </m:den>
                        </m:f>
                      </m:e>
                    </m:func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𝐞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过程可键入公式或拍照到文档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）</a:t>
                </a:r>
                <a:endParaRPr lang="en-US" altLang="zh-CN" sz="2400" b="1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(2)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4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𝒏</m:t>
                        </m:r>
                      </m:sup>
                    </m:sSup>
                    <m:r>
                      <a:rPr lang="en-US" altLang="zh-CN" sz="24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altLang="zh-CN" sz="2400" b="1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US" altLang="zh-CN" sz="24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ad>
                          <m:ra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g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rad>
                      </m:den>
                    </m:f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CN" sz="2400" b="1" dirty="0">
                    <a:latin typeface="+mj-ea"/>
                    <a:ea typeface="+mj-ea"/>
                  </a:rPr>
                  <a:t>.</a:t>
                </a: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zh-CN" altLang="en-US" sz="2400" b="1" dirty="0">
                    <a:latin typeface="+mj-ea"/>
                    <a:ea typeface="+mj-ea"/>
                  </a:rPr>
                  <a:t>如</a:t>
                </a:r>
                <a:r>
                  <a:rPr lang="en-US" altLang="zh-CN" sz="2400" b="1" dirty="0">
                    <a:latin typeface="+mj-ea"/>
                    <a:ea typeface="+mj-ea"/>
                  </a:rPr>
                  <a:t>Q3</a:t>
                </a:r>
                <a:r>
                  <a:rPr lang="zh-CN" altLang="en-US" sz="2400" b="1" dirty="0">
                    <a:latin typeface="+mj-ea"/>
                    <a:ea typeface="+mj-ea"/>
                  </a:rPr>
                  <a:t>验证的结论，显然两个数列都是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收敛到常数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𝐞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的数列</a:t>
                </a:r>
                <a:r>
                  <a:rPr lang="en-US" altLang="zh-CN" sz="2400" b="1" dirty="0">
                    <a:latin typeface="+mj-ea"/>
                    <a:ea typeface="+mj-ea"/>
                  </a:rPr>
                  <a:t>.</a:t>
                </a:r>
                <a:r>
                  <a:rPr lang="zh-CN" altLang="en-US" sz="2400" b="1" dirty="0">
                    <a:latin typeface="+mj-ea"/>
                    <a:ea typeface="+mj-ea"/>
                  </a:rPr>
                  <a:t>利用这两次课所学知识，尝试对两个数组的前</a:t>
                </a:r>
                <a:r>
                  <a:rPr lang="en-US" altLang="zh-CN" sz="2400" b="1" dirty="0">
                    <a:latin typeface="+mj-ea"/>
                    <a:ea typeface="+mj-ea"/>
                  </a:rPr>
                  <a:t>300</a:t>
                </a:r>
                <a:r>
                  <a:rPr lang="zh-CN" altLang="en-US" sz="2400" b="1" dirty="0">
                    <a:latin typeface="+mj-ea"/>
                    <a:ea typeface="+mj-ea"/>
                  </a:rPr>
                  <a:t>项的取值进行绘图（</a:t>
                </a:r>
                <a:r>
                  <a:rPr lang="en-US" altLang="zh-CN" sz="2400" b="1" dirty="0">
                    <a:latin typeface="+mj-ea"/>
                    <a:ea typeface="+mj-ea"/>
                  </a:rPr>
                  <a:t>plot</a:t>
                </a:r>
                <a:r>
                  <a:rPr lang="zh-CN" altLang="en-US" sz="2400" b="1" dirty="0">
                    <a:latin typeface="+mj-ea"/>
                    <a:ea typeface="+mj-ea"/>
                  </a:rPr>
                  <a:t>），并通过绘图结果分析到底哪一个数列更加快速的收敛到常数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+mj-ea"/>
                      </a:rPr>
                      <m:t>𝐞</m:t>
                    </m:r>
                  </m:oMath>
                </a14:m>
                <a:r>
                  <a:rPr lang="en-US" altLang="zh-CN" sz="2400" b="1" dirty="0">
                    <a:latin typeface="+mj-ea"/>
                    <a:ea typeface="+mj-ea"/>
                  </a:rPr>
                  <a:t>.</a:t>
                </a: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id="{6E42F719-11EE-4C0A-A3B3-F70B5EA18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052736"/>
                <a:ext cx="8438666" cy="3211200"/>
              </a:xfrm>
              <a:prstGeom prst="rect">
                <a:avLst/>
              </a:prstGeom>
              <a:blipFill>
                <a:blip r:embed="rId3" cstate="print"/>
                <a:stretch>
                  <a:fillRect l="-1083" t="-1521" b="-3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xmlns="" id="{DA3E8D0E-8772-4286-850E-52D866B65091}"/>
              </a:ext>
            </a:extLst>
          </p:cNvPr>
          <p:cNvSpPr txBox="1">
            <a:spLocks/>
          </p:cNvSpPr>
          <p:nvPr/>
        </p:nvSpPr>
        <p:spPr>
          <a:xfrm>
            <a:off x="611560" y="-270343"/>
            <a:ext cx="8438666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第二周电子版作业（下周三</a:t>
            </a:r>
            <a:r>
              <a:rPr lang="en-US" altLang="zh-CN" sz="36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0</a:t>
            </a:r>
            <a:r>
              <a:rPr lang="zh-CN" altLang="en-US" sz="36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点前提交）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62E4CFA-3A61-4332-9AF6-50F39AB5F611}"/>
              </a:ext>
            </a:extLst>
          </p:cNvPr>
          <p:cNvSpPr/>
          <p:nvPr/>
        </p:nvSpPr>
        <p:spPr>
          <a:xfrm>
            <a:off x="179512" y="4437112"/>
            <a:ext cx="843866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如果完成了选做，请将邮件标题（附件名可不改）格式改为：</a:t>
            </a:r>
            <a:endParaRPr lang="en-US" altLang="zh-CN" sz="2400" b="1" dirty="0"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latin typeface="+mj-ea"/>
                <a:ea typeface="+mj-ea"/>
              </a:rPr>
              <a:t>“有选做！；</a:t>
            </a:r>
            <a:r>
              <a:rPr lang="en-US" altLang="zh-CN" sz="2400" b="1" dirty="0">
                <a:latin typeface="+mj-ea"/>
                <a:ea typeface="+mj-ea"/>
              </a:rPr>
              <a:t>05370038</a:t>
            </a:r>
            <a:r>
              <a:rPr lang="zh-CN" altLang="en-US" sz="2400" b="1" dirty="0">
                <a:latin typeface="+mj-ea"/>
                <a:ea typeface="+mj-ea"/>
              </a:rPr>
              <a:t>；李嘉；数学；第二周作业”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773FE9B-BDE6-4A7E-B6C9-5ECCEE778A85}"/>
              </a:ext>
            </a:extLst>
          </p:cNvPr>
          <p:cNvSpPr/>
          <p:nvPr/>
        </p:nvSpPr>
        <p:spPr>
          <a:xfrm>
            <a:off x="184258" y="5573117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高质量完成选做题可以为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平时成绩额外加分</a:t>
            </a:r>
            <a:r>
              <a:rPr lang="zh-CN" altLang="en-US" sz="2400" b="1" dirty="0">
                <a:latin typeface="+mj-ea"/>
                <a:ea typeface="+mj-ea"/>
              </a:rPr>
              <a:t>，上不封顶。作业满分为</a:t>
            </a:r>
            <a:r>
              <a:rPr lang="en-US" altLang="zh-CN" sz="2400" b="1" dirty="0">
                <a:latin typeface="+mj-ea"/>
                <a:ea typeface="+mj-ea"/>
              </a:rPr>
              <a:t>5</a:t>
            </a:r>
            <a:r>
              <a:rPr lang="zh-CN" altLang="en-US" sz="2400" b="1" dirty="0">
                <a:latin typeface="+mj-ea"/>
                <a:ea typeface="+mj-ea"/>
              </a:rPr>
              <a:t>分，一般可能得到的分数为</a:t>
            </a:r>
            <a:r>
              <a:rPr lang="en-US" altLang="zh-CN" sz="2400" b="1" dirty="0">
                <a:latin typeface="+mj-ea"/>
                <a:ea typeface="+mj-ea"/>
              </a:rPr>
              <a:t>0~6</a:t>
            </a:r>
            <a:r>
              <a:rPr lang="zh-CN" altLang="en-US" sz="2400" b="1" dirty="0">
                <a:latin typeface="+mj-ea"/>
                <a:ea typeface="+mj-ea"/>
              </a:rPr>
              <a:t>分。</a:t>
            </a:r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6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8150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不用交的作业（重要）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80C354C-F3AF-4E9C-B08D-501D997AC2D8}"/>
              </a:ext>
            </a:extLst>
          </p:cNvPr>
          <p:cNvSpPr/>
          <p:nvPr/>
        </p:nvSpPr>
        <p:spPr>
          <a:xfrm>
            <a:off x="251520" y="1124744"/>
            <a:ext cx="84386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将今天讲过的例题尝试自己键入并运行一遍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自学例题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2.3-7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，注意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s2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的表达式为在一定条件下的收敛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课本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习题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第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题，习题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第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1,2,3,7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题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请自行阅读、思考、测试完成。（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这些题目建议周五实验课完成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</a:t>
            </a:r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549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感谢同学们认真听课</a:t>
            </a:r>
            <a:r>
              <a:rPr lang="en-US" altLang="zh-CN" sz="6000" i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!</a:t>
            </a:r>
            <a:endParaRPr lang="zh-CN" altLang="en-US" sz="6000" i="0" dirty="0">
              <a:solidFill>
                <a:srgbClr val="00B0F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3446615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47546"/>
                </a:solidFill>
                <a:latin typeface="Calibri" pitchFamily="34" charset="0"/>
                <a:cs typeface="Calibri" pitchFamily="34" charset="0"/>
              </a:rPr>
              <a:t>欢迎同学们积极提问、交流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1255" y="460653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47546"/>
                </a:solidFill>
                <a:latin typeface="Calibri" pitchFamily="34" charset="0"/>
                <a:cs typeface="Calibri" pitchFamily="34" charset="0"/>
                <a:hlinkClick r:id="rId2"/>
              </a:rPr>
              <a:t>sysumatlab@163.com</a:t>
            </a:r>
            <a:r>
              <a:rPr lang="en-US" altLang="zh-CN" sz="2800" dirty="0">
                <a:solidFill>
                  <a:srgbClr val="C47546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98997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标点符号的功能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A8AAF93-A092-4F11-8091-019307CB7D5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7526" y="1043608"/>
            <a:ext cx="7461519" cy="47950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4623B40-600A-4EDF-8009-8C5917E6DAA6}"/>
              </a:ext>
            </a:extLst>
          </p:cNvPr>
          <p:cNvSpPr/>
          <p:nvPr/>
        </p:nvSpPr>
        <p:spPr>
          <a:xfrm>
            <a:off x="494856" y="5814392"/>
            <a:ext cx="81542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大括号所包含的“胞元”（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cell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），是一种元素之间可以类型不同的，更复杂的数组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657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复习：命令窗功能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6641DFC-4795-4F6A-A783-6DB7125CB6A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180" y="1043608"/>
            <a:ext cx="8638212" cy="40324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1F2C192-1A32-4AE4-9389-9AB6AF5A4BC0}"/>
              </a:ext>
            </a:extLst>
          </p:cNvPr>
          <p:cNvSpPr/>
          <p:nvPr/>
        </p:nvSpPr>
        <p:spPr>
          <a:xfrm>
            <a:off x="329342" y="5452754"/>
            <a:ext cx="7194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</a:rPr>
              <a:t>&gt;&gt; </a:t>
            </a:r>
            <a:r>
              <a:rPr lang="en-US" altLang="zh-CN" sz="2400" b="1" dirty="0">
                <a:solidFill>
                  <a:srgbClr val="0070C0"/>
                </a:solidFill>
                <a:latin typeface="+mj-ea"/>
              </a:rPr>
              <a:t>close all     </a:t>
            </a:r>
            <a:r>
              <a:rPr lang="en-US" altLang="zh-CN" sz="2400" b="1" dirty="0">
                <a:solidFill>
                  <a:srgbClr val="00B050"/>
                </a:solidFill>
                <a:latin typeface="+mj-ea"/>
              </a:rPr>
              <a:t>%</a:t>
            </a:r>
            <a:r>
              <a:rPr lang="zh-CN" altLang="en-US" sz="2400" b="1" dirty="0">
                <a:solidFill>
                  <a:srgbClr val="00B050"/>
                </a:solidFill>
                <a:latin typeface="+mj-ea"/>
              </a:rPr>
              <a:t>关闭所有的弹出窗口</a:t>
            </a:r>
            <a:endParaRPr lang="en-US" altLang="zh-CN" sz="2400" b="1" dirty="0">
              <a:solidFill>
                <a:srgbClr val="00B05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991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99392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指令窗编辑（与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Linux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，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cmd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提示符相似）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32C64C7-AF7C-4821-89BA-E132D98D256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3606" y="980728"/>
            <a:ext cx="7169359" cy="54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62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34280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功能窗口：当前文件夹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(Current Folder)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B14E53F-37A3-41F7-9058-AE4E8057FFB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827" y="908720"/>
            <a:ext cx="7678346" cy="57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791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06621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功能窗口：当前文件夹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(Current Folder)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2B65BE6-79BD-48BD-957A-B074B15DF6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628800"/>
            <a:ext cx="7872470" cy="47339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9FA06D0-9176-4F74-BB4B-3A68124EC79B}"/>
              </a:ext>
            </a:extLst>
          </p:cNvPr>
          <p:cNvSpPr/>
          <p:nvPr/>
        </p:nvSpPr>
        <p:spPr>
          <a:xfrm>
            <a:off x="395536" y="1043608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点击功能窗口右上角的  图标可以对窗口最大最小化或关闭</a:t>
            </a:r>
            <a:endParaRPr lang="en-US" altLang="zh-CN" sz="24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1199F7E-233B-44B3-9B44-5C4935DAA5F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728" y="1181570"/>
            <a:ext cx="228602" cy="18573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6800E890-F387-40B3-8C03-FB2210E6E107}"/>
              </a:ext>
            </a:extLst>
          </p:cNvPr>
          <p:cNvSpPr/>
          <p:nvPr/>
        </p:nvSpPr>
        <p:spPr>
          <a:xfrm>
            <a:off x="3878728" y="3573016"/>
            <a:ext cx="719498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可以在当前文件夹进行像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Windows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浏览器一样的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文件打开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修改，或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更换当前文件夹的位置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099F1A2-2880-4F0A-B0E0-4E296B5C05CC}"/>
              </a:ext>
            </a:extLst>
          </p:cNvPr>
          <p:cNvSpPr/>
          <p:nvPr/>
        </p:nvSpPr>
        <p:spPr>
          <a:xfrm>
            <a:off x="3846356" y="5087941"/>
            <a:ext cx="511813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也可以在上方的路径栏，浏览，选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择最近打开过的路径，或直接键入路径，改变当前文件夹的位置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483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54"/>
  <p:tag name="DEFAULTHEIGHT" val="38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极目远眺">
  <a:themeElements>
    <a:clrScheme name="极目远眺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极目远眺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4520</TotalTime>
  <Words>2043</Words>
  <Application>Microsoft Office PowerPoint</Application>
  <PresentationFormat>全屏显示(4:3)</PresentationFormat>
  <Paragraphs>418</Paragraphs>
  <Slides>43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43</vt:i4>
      </vt:variant>
    </vt:vector>
  </HeadingPairs>
  <TitlesOfParts>
    <vt:vector size="62" baseType="lpstr">
      <vt:lpstr>Arial</vt:lpstr>
      <vt:lpstr>宋体</vt:lpstr>
      <vt:lpstr>Arial Narrow</vt:lpstr>
      <vt:lpstr>方正姚体</vt:lpstr>
      <vt:lpstr>新細明體</vt:lpstr>
      <vt:lpstr>微软雅黑</vt:lpstr>
      <vt:lpstr>Calibri</vt:lpstr>
      <vt:lpstr>幼圆</vt:lpstr>
      <vt:lpstr>Wingdings</vt:lpstr>
      <vt:lpstr>Perpetua</vt:lpstr>
      <vt:lpstr>Courier New</vt:lpstr>
      <vt:lpstr>Times New Roman</vt:lpstr>
      <vt:lpstr>黑体</vt:lpstr>
      <vt:lpstr>Wingdings 2</vt:lpstr>
      <vt:lpstr>Franklin Gothic Book</vt:lpstr>
      <vt:lpstr>Franklin Gothic Medium</vt:lpstr>
      <vt:lpstr>极目远眺</vt:lpstr>
      <vt:lpstr>Equity</vt:lpstr>
      <vt:lpstr>暗香扑面</vt:lpstr>
      <vt:lpstr>数学实验与数学软件 </vt:lpstr>
      <vt:lpstr>MATLAB作为计算器怎么样？</vt:lpstr>
      <vt:lpstr>运算结果的显示形式</vt:lpstr>
      <vt:lpstr>MATLAB预设-Preferences（详情略）</vt:lpstr>
      <vt:lpstr>标点符号的功能</vt:lpstr>
      <vt:lpstr>复习：命令窗功能</vt:lpstr>
      <vt:lpstr>指令窗编辑（与Linux，cmd提示符相似）</vt:lpstr>
      <vt:lpstr>功能窗口：当前文件夹(Current Folder)</vt:lpstr>
      <vt:lpstr>功能窗口：当前文件夹(Current Folder)</vt:lpstr>
      <vt:lpstr>MATLAB的搜索路径原则</vt:lpstr>
      <vt:lpstr>MATLAB设置搜索路径(Set Path)的方法</vt:lpstr>
      <vt:lpstr>MATLAB功能窗口：M文件编辑器(1.6.2)</vt:lpstr>
      <vt:lpstr>MATLAB功能窗口：M文件编辑器(1.6.2)</vt:lpstr>
      <vt:lpstr>MATLAB功能窗口：M文件编辑器(1.6.2)</vt:lpstr>
      <vt:lpstr>功能窗口：工作内存区(workspace)</vt:lpstr>
      <vt:lpstr>MATLAB功能窗口：历史命令窗</vt:lpstr>
      <vt:lpstr>MATLAB的符号计算</vt:lpstr>
      <vt:lpstr>定义MATLAB符号对象，例2.1-1</vt:lpstr>
      <vt:lpstr>定义MATLAB符号对象，例2.1-1</vt:lpstr>
      <vt:lpstr>定义MATLAB符号常量</vt:lpstr>
      <vt:lpstr>定义MATLAB基本符号变量</vt:lpstr>
      <vt:lpstr>MATLAB符号表达式，例2.1-2</vt:lpstr>
      <vt:lpstr>MATLAB符号表达式，例2.1-2</vt:lpstr>
      <vt:lpstr>MATLAB符号表达式的应用，例2.1-3</vt:lpstr>
      <vt:lpstr>MATLAB符号表达式的应用，例2.1-3</vt:lpstr>
      <vt:lpstr>MATLAB符号表达式的应用，例2.1-4</vt:lpstr>
      <vt:lpstr>变量精度函数vpa与代入函数subs的简介</vt:lpstr>
      <vt:lpstr>符号微积分-计算极限（P51,2.3）</vt:lpstr>
      <vt:lpstr>例2.3-1</vt:lpstr>
      <vt:lpstr>符号微积分-计算（偏）导数</vt:lpstr>
      <vt:lpstr>例2.3-2</vt:lpstr>
      <vt:lpstr>例2.3-3（有改动）</vt:lpstr>
      <vt:lpstr>例2.3-4</vt:lpstr>
      <vt:lpstr>例2.3-4</vt:lpstr>
      <vt:lpstr>例2.3-4</vt:lpstr>
      <vt:lpstr>例2.3-4图示</vt:lpstr>
      <vt:lpstr>泰勒展开（例2.3-5不讲，书上方法也不好）</vt:lpstr>
      <vt:lpstr>符号微积分-计算级数和</vt:lpstr>
      <vt:lpstr>第二周电子版作业（下周二晚以前提交）</vt:lpstr>
      <vt:lpstr>第二周电子版作业（下周二晚以前提交）</vt:lpstr>
      <vt:lpstr>幻灯片 41</vt:lpstr>
      <vt:lpstr>不用交的作业（重要）</vt:lpstr>
      <vt:lpstr>感谢同学们认真听课!</vt:lpstr>
    </vt:vector>
  </TitlesOfParts>
  <Company>NUS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Wavelet Frames and application</dc:title>
  <dc:creator>JIA LI</dc:creator>
  <cp:lastModifiedBy>Mac</cp:lastModifiedBy>
  <cp:revision>437</cp:revision>
  <dcterms:created xsi:type="dcterms:W3CDTF">2014-07-04T06:51:09Z</dcterms:created>
  <dcterms:modified xsi:type="dcterms:W3CDTF">2019-09-04T15:20:17Z</dcterms:modified>
</cp:coreProperties>
</file>